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diagrams/layout3.xml" ContentType="application/vnd.openxmlformats-officedocument.drawingml.diagramLayout+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diagrams/drawing1.xml" ContentType="application/vnd.ms-office.drawingml.diagramDrawing+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diagrams/quickStyle1.xml" ContentType="application/vnd.openxmlformats-officedocument.drawingml.diagramStyl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diagrams/layout2.xml" ContentType="application/vnd.openxmlformats-officedocument.drawingml.diagramLayout+xml"/>
  <Override PartName="/ppt/notesSlides/notesSlide6.xml" ContentType="application/vnd.openxmlformats-officedocument.presentationml.notesSlide+xml"/>
  <Override PartName="/ppt/diagrams/data3.xml" ContentType="application/vnd.openxmlformats-officedocument.drawingml.diagramData+xml"/>
  <Override PartName="/ppt/slides/slide8.xml" ContentType="application/vnd.openxmlformats-officedocument.presentationml.slide+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41"/>
  </p:notesMasterIdLst>
  <p:sldIdLst>
    <p:sldId id="256" r:id="rId2"/>
    <p:sldId id="308" r:id="rId3"/>
    <p:sldId id="312" r:id="rId4"/>
    <p:sldId id="346" r:id="rId5"/>
    <p:sldId id="347" r:id="rId6"/>
    <p:sldId id="313" r:id="rId7"/>
    <p:sldId id="314" r:id="rId8"/>
    <p:sldId id="315" r:id="rId9"/>
    <p:sldId id="337" r:id="rId10"/>
    <p:sldId id="338" r:id="rId11"/>
    <p:sldId id="316" r:id="rId12"/>
    <p:sldId id="317" r:id="rId13"/>
    <p:sldId id="318" r:id="rId14"/>
    <p:sldId id="348" r:id="rId15"/>
    <p:sldId id="350" r:id="rId16"/>
    <p:sldId id="349" r:id="rId17"/>
    <p:sldId id="319" r:id="rId18"/>
    <p:sldId id="339" r:id="rId19"/>
    <p:sldId id="321" r:id="rId20"/>
    <p:sldId id="340" r:id="rId21"/>
    <p:sldId id="351" r:id="rId22"/>
    <p:sldId id="322" r:id="rId23"/>
    <p:sldId id="323" r:id="rId24"/>
    <p:sldId id="324" r:id="rId25"/>
    <p:sldId id="325" r:id="rId26"/>
    <p:sldId id="326" r:id="rId27"/>
    <p:sldId id="327" r:id="rId28"/>
    <p:sldId id="328" r:id="rId29"/>
    <p:sldId id="329" r:id="rId30"/>
    <p:sldId id="330" r:id="rId31"/>
    <p:sldId id="344" r:id="rId32"/>
    <p:sldId id="345" r:id="rId33"/>
    <p:sldId id="331" r:id="rId34"/>
    <p:sldId id="332" r:id="rId35"/>
    <p:sldId id="333" r:id="rId36"/>
    <p:sldId id="334" r:id="rId37"/>
    <p:sldId id="307" r:id="rId38"/>
    <p:sldId id="310" r:id="rId39"/>
    <p:sldId id="309"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5502" autoAdjust="0"/>
    <p:restoredTop sz="54638" autoAdjust="0"/>
  </p:normalViewPr>
  <p:slideViewPr>
    <p:cSldViewPr>
      <p:cViewPr varScale="1">
        <p:scale>
          <a:sx n="48" d="100"/>
          <a:sy n="48" d="100"/>
        </p:scale>
        <p:origin x="-2604" y="-96"/>
      </p:cViewPr>
      <p:guideLst>
        <p:guide orient="horz" pos="2160"/>
        <p:guide pos="2880"/>
      </p:guideLst>
    </p:cSldViewPr>
  </p:slideViewPr>
  <p:notesTextViewPr>
    <p:cViewPr>
      <p:scale>
        <a:sx n="100" d="100"/>
        <a:sy n="100" d="100"/>
      </p:scale>
      <p:origin x="0" y="0"/>
    </p:cViewPr>
  </p:notesTextViewPr>
  <p:notesViewPr>
    <p:cSldViewPr>
      <p:cViewPr varScale="1">
        <p:scale>
          <a:sx n="69" d="100"/>
          <a:sy n="69" d="100"/>
        </p:scale>
        <p:origin x="-3258" y="-10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63906F-3AC0-4766-8FD6-0BE78258D69C}" type="doc">
      <dgm:prSet loTypeId="urn:microsoft.com/office/officeart/2005/8/layout/process1" loCatId="process" qsTypeId="urn:microsoft.com/office/officeart/2005/8/quickstyle/simple5" qsCatId="simple" csTypeId="urn:microsoft.com/office/officeart/2005/8/colors/accent0_3" csCatId="mainScheme" phldr="1"/>
      <dgm:spPr/>
    </dgm:pt>
    <dgm:pt modelId="{3C6403E5-0E5A-4FDD-BD53-AAB29396996C}">
      <dgm:prSet phldrT="[Text]"/>
      <dgm:spPr/>
      <dgm:t>
        <a:bodyPr/>
        <a:lstStyle/>
        <a:p>
          <a:r>
            <a:rPr lang="en-IE" dirty="0" smtClean="0"/>
            <a:t>Input</a:t>
          </a:r>
          <a:endParaRPr lang="en-IE" dirty="0"/>
        </a:p>
      </dgm:t>
    </dgm:pt>
    <dgm:pt modelId="{5829D58B-E480-4AD8-8196-2D4187853E21}" type="parTrans" cxnId="{26B51E76-0DC0-47D7-8898-0FA08360228E}">
      <dgm:prSet/>
      <dgm:spPr/>
      <dgm:t>
        <a:bodyPr/>
        <a:lstStyle/>
        <a:p>
          <a:endParaRPr lang="en-IE"/>
        </a:p>
      </dgm:t>
    </dgm:pt>
    <dgm:pt modelId="{6C48B5D3-417B-43DA-A8E5-844B636501E8}" type="sibTrans" cxnId="{26B51E76-0DC0-47D7-8898-0FA08360228E}">
      <dgm:prSet/>
      <dgm:spPr/>
      <dgm:t>
        <a:bodyPr/>
        <a:lstStyle/>
        <a:p>
          <a:endParaRPr lang="en-IE"/>
        </a:p>
      </dgm:t>
    </dgm:pt>
    <dgm:pt modelId="{BAA6BEB9-0479-4A9C-ACC1-8357CAADAA5D}">
      <dgm:prSet phldrT="[Text]"/>
      <dgm:spPr/>
      <dgm:t>
        <a:bodyPr/>
        <a:lstStyle/>
        <a:p>
          <a:r>
            <a:rPr lang="en-IE" dirty="0" smtClean="0"/>
            <a:t>Output</a:t>
          </a:r>
          <a:endParaRPr lang="en-IE" dirty="0"/>
        </a:p>
      </dgm:t>
    </dgm:pt>
    <dgm:pt modelId="{188AE8B2-F4CD-4FD7-B766-DF4841A4CBAE}" type="parTrans" cxnId="{91AC8BCD-24C8-45AF-BDA2-D8B61B2AFE5E}">
      <dgm:prSet/>
      <dgm:spPr/>
      <dgm:t>
        <a:bodyPr/>
        <a:lstStyle/>
        <a:p>
          <a:endParaRPr lang="en-IE"/>
        </a:p>
      </dgm:t>
    </dgm:pt>
    <dgm:pt modelId="{0E3B5385-DC11-4E5A-882D-1A3905C65514}" type="sibTrans" cxnId="{91AC8BCD-24C8-45AF-BDA2-D8B61B2AFE5E}">
      <dgm:prSet/>
      <dgm:spPr/>
      <dgm:t>
        <a:bodyPr/>
        <a:lstStyle/>
        <a:p>
          <a:endParaRPr lang="en-IE"/>
        </a:p>
      </dgm:t>
    </dgm:pt>
    <dgm:pt modelId="{6F1947B2-E00F-4632-BBC0-94DE8FC79144}">
      <dgm:prSet phldrT="[Text]"/>
      <dgm:spPr/>
      <dgm:t>
        <a:bodyPr/>
        <a:lstStyle/>
        <a:p>
          <a:r>
            <a:rPr lang="en-IE" dirty="0" smtClean="0"/>
            <a:t>Later Transaction</a:t>
          </a:r>
          <a:endParaRPr lang="en-IE" dirty="0"/>
        </a:p>
      </dgm:t>
    </dgm:pt>
    <dgm:pt modelId="{ED35D067-67F3-4B82-82B8-A790150CA136}" type="parTrans" cxnId="{4E69E550-743A-4AB3-B2B4-5A6BA8EBB96F}">
      <dgm:prSet/>
      <dgm:spPr/>
      <dgm:t>
        <a:bodyPr/>
        <a:lstStyle/>
        <a:p>
          <a:endParaRPr lang="en-IE"/>
        </a:p>
      </dgm:t>
    </dgm:pt>
    <dgm:pt modelId="{D8288B4D-748A-4CFF-96E7-DBA8BE225133}" type="sibTrans" cxnId="{4E69E550-743A-4AB3-B2B4-5A6BA8EBB96F}">
      <dgm:prSet/>
      <dgm:spPr/>
      <dgm:t>
        <a:bodyPr/>
        <a:lstStyle/>
        <a:p>
          <a:endParaRPr lang="en-IE"/>
        </a:p>
      </dgm:t>
    </dgm:pt>
    <dgm:pt modelId="{CD579E1B-FABA-424E-803A-0385C1BA4B3B}">
      <dgm:prSet phldrT="[Text]"/>
      <dgm:spPr/>
      <dgm:t>
        <a:bodyPr/>
        <a:lstStyle/>
        <a:p>
          <a:r>
            <a:rPr lang="en-IE" dirty="0" smtClean="0"/>
            <a:t>Previous Transaction</a:t>
          </a:r>
          <a:endParaRPr lang="en-IE" dirty="0"/>
        </a:p>
      </dgm:t>
    </dgm:pt>
    <dgm:pt modelId="{16D851E6-F7B0-4679-80FA-893779702881}" type="sibTrans" cxnId="{32D882D3-EBED-44B2-B9D1-E26CE1399604}">
      <dgm:prSet/>
      <dgm:spPr/>
      <dgm:t>
        <a:bodyPr/>
        <a:lstStyle/>
        <a:p>
          <a:endParaRPr lang="en-IE"/>
        </a:p>
      </dgm:t>
    </dgm:pt>
    <dgm:pt modelId="{B48D8CE5-5DB3-4FAF-A4F4-F5B98420095F}" type="parTrans" cxnId="{32D882D3-EBED-44B2-B9D1-E26CE1399604}">
      <dgm:prSet/>
      <dgm:spPr/>
      <dgm:t>
        <a:bodyPr/>
        <a:lstStyle/>
        <a:p>
          <a:endParaRPr lang="en-IE"/>
        </a:p>
      </dgm:t>
    </dgm:pt>
    <dgm:pt modelId="{00B47855-444B-4167-A3EF-AC4F845F1C2E}" type="pres">
      <dgm:prSet presAssocID="{AD63906F-3AC0-4766-8FD6-0BE78258D69C}" presName="Name0" presStyleCnt="0">
        <dgm:presLayoutVars>
          <dgm:dir/>
          <dgm:resizeHandles val="exact"/>
        </dgm:presLayoutVars>
      </dgm:prSet>
      <dgm:spPr/>
    </dgm:pt>
    <dgm:pt modelId="{C349684E-A314-4F83-967D-1DFAE61A9A5A}" type="pres">
      <dgm:prSet presAssocID="{CD579E1B-FABA-424E-803A-0385C1BA4B3B}" presName="node" presStyleLbl="node1" presStyleIdx="0" presStyleCnt="4">
        <dgm:presLayoutVars>
          <dgm:bulletEnabled val="1"/>
        </dgm:presLayoutVars>
      </dgm:prSet>
      <dgm:spPr/>
      <dgm:t>
        <a:bodyPr/>
        <a:lstStyle/>
        <a:p>
          <a:endParaRPr lang="en-IE"/>
        </a:p>
      </dgm:t>
    </dgm:pt>
    <dgm:pt modelId="{8C9413B8-5CB8-4A19-A217-296D66CD1F50}" type="pres">
      <dgm:prSet presAssocID="{16D851E6-F7B0-4679-80FA-893779702881}" presName="sibTrans" presStyleLbl="sibTrans2D1" presStyleIdx="0" presStyleCnt="3"/>
      <dgm:spPr/>
      <dgm:t>
        <a:bodyPr/>
        <a:lstStyle/>
        <a:p>
          <a:endParaRPr lang="en-IE"/>
        </a:p>
      </dgm:t>
    </dgm:pt>
    <dgm:pt modelId="{E03F1B97-A402-41CE-9F94-B9A6D40E8598}" type="pres">
      <dgm:prSet presAssocID="{16D851E6-F7B0-4679-80FA-893779702881}" presName="connectorText" presStyleLbl="sibTrans2D1" presStyleIdx="0" presStyleCnt="3"/>
      <dgm:spPr/>
      <dgm:t>
        <a:bodyPr/>
        <a:lstStyle/>
        <a:p>
          <a:endParaRPr lang="en-IE"/>
        </a:p>
      </dgm:t>
    </dgm:pt>
    <dgm:pt modelId="{768BCB04-67A2-4B28-8AA6-25ADD59064E8}" type="pres">
      <dgm:prSet presAssocID="{3C6403E5-0E5A-4FDD-BD53-AAB29396996C}" presName="node" presStyleLbl="node1" presStyleIdx="1" presStyleCnt="4" custLinFactNeighborY="-3401">
        <dgm:presLayoutVars>
          <dgm:bulletEnabled val="1"/>
        </dgm:presLayoutVars>
      </dgm:prSet>
      <dgm:spPr/>
      <dgm:t>
        <a:bodyPr/>
        <a:lstStyle/>
        <a:p>
          <a:endParaRPr lang="en-IE"/>
        </a:p>
      </dgm:t>
    </dgm:pt>
    <dgm:pt modelId="{683F3288-A530-4E6A-8120-E4727814285A}" type="pres">
      <dgm:prSet presAssocID="{6C48B5D3-417B-43DA-A8E5-844B636501E8}" presName="sibTrans" presStyleLbl="sibTrans2D1" presStyleIdx="1" presStyleCnt="3"/>
      <dgm:spPr/>
      <dgm:t>
        <a:bodyPr/>
        <a:lstStyle/>
        <a:p>
          <a:endParaRPr lang="en-IE"/>
        </a:p>
      </dgm:t>
    </dgm:pt>
    <dgm:pt modelId="{C19F5AA1-D294-41EA-9187-2654993A3382}" type="pres">
      <dgm:prSet presAssocID="{6C48B5D3-417B-43DA-A8E5-844B636501E8}" presName="connectorText" presStyleLbl="sibTrans2D1" presStyleIdx="1" presStyleCnt="3"/>
      <dgm:spPr/>
      <dgm:t>
        <a:bodyPr/>
        <a:lstStyle/>
        <a:p>
          <a:endParaRPr lang="en-IE"/>
        </a:p>
      </dgm:t>
    </dgm:pt>
    <dgm:pt modelId="{62D074F2-571B-4D65-B4E9-6C2298603DDB}" type="pres">
      <dgm:prSet presAssocID="{BAA6BEB9-0479-4A9C-ACC1-8357CAADAA5D}" presName="node" presStyleLbl="node1" presStyleIdx="2" presStyleCnt="4">
        <dgm:presLayoutVars>
          <dgm:bulletEnabled val="1"/>
        </dgm:presLayoutVars>
      </dgm:prSet>
      <dgm:spPr/>
      <dgm:t>
        <a:bodyPr/>
        <a:lstStyle/>
        <a:p>
          <a:endParaRPr lang="en-IE"/>
        </a:p>
      </dgm:t>
    </dgm:pt>
    <dgm:pt modelId="{33398BF8-B98C-4976-8CA8-73B51ACBF810}" type="pres">
      <dgm:prSet presAssocID="{0E3B5385-DC11-4E5A-882D-1A3905C65514}" presName="sibTrans" presStyleLbl="sibTrans2D1" presStyleIdx="2" presStyleCnt="3"/>
      <dgm:spPr/>
      <dgm:t>
        <a:bodyPr/>
        <a:lstStyle/>
        <a:p>
          <a:endParaRPr lang="en-IE"/>
        </a:p>
      </dgm:t>
    </dgm:pt>
    <dgm:pt modelId="{3503A6C7-34F4-45FD-B477-D1BB2CEBEC07}" type="pres">
      <dgm:prSet presAssocID="{0E3B5385-DC11-4E5A-882D-1A3905C65514}" presName="connectorText" presStyleLbl="sibTrans2D1" presStyleIdx="2" presStyleCnt="3"/>
      <dgm:spPr/>
      <dgm:t>
        <a:bodyPr/>
        <a:lstStyle/>
        <a:p>
          <a:endParaRPr lang="en-IE"/>
        </a:p>
      </dgm:t>
    </dgm:pt>
    <dgm:pt modelId="{A47E7FDB-6A61-403D-9F3D-CE6ECDD876ED}" type="pres">
      <dgm:prSet presAssocID="{6F1947B2-E00F-4632-BBC0-94DE8FC79144}" presName="node" presStyleLbl="node1" presStyleIdx="3" presStyleCnt="4">
        <dgm:presLayoutVars>
          <dgm:bulletEnabled val="1"/>
        </dgm:presLayoutVars>
      </dgm:prSet>
      <dgm:spPr/>
      <dgm:t>
        <a:bodyPr/>
        <a:lstStyle/>
        <a:p>
          <a:endParaRPr lang="en-IE"/>
        </a:p>
      </dgm:t>
    </dgm:pt>
  </dgm:ptLst>
  <dgm:cxnLst>
    <dgm:cxn modelId="{4E69E550-743A-4AB3-B2B4-5A6BA8EBB96F}" srcId="{AD63906F-3AC0-4766-8FD6-0BE78258D69C}" destId="{6F1947B2-E00F-4632-BBC0-94DE8FC79144}" srcOrd="3" destOrd="0" parTransId="{ED35D067-67F3-4B82-82B8-A790150CA136}" sibTransId="{D8288B4D-748A-4CFF-96E7-DBA8BE225133}"/>
    <dgm:cxn modelId="{14D74CF3-7BDD-4A5F-AFBE-09210A5F1B67}" type="presOf" srcId="{6C48B5D3-417B-43DA-A8E5-844B636501E8}" destId="{C19F5AA1-D294-41EA-9187-2654993A3382}" srcOrd="1" destOrd="0" presId="urn:microsoft.com/office/officeart/2005/8/layout/process1"/>
    <dgm:cxn modelId="{806DE15B-048A-4CA2-9A96-BDD72A32D0DF}" type="presOf" srcId="{BAA6BEB9-0479-4A9C-ACC1-8357CAADAA5D}" destId="{62D074F2-571B-4D65-B4E9-6C2298603DDB}" srcOrd="0" destOrd="0" presId="urn:microsoft.com/office/officeart/2005/8/layout/process1"/>
    <dgm:cxn modelId="{32D882D3-EBED-44B2-B9D1-E26CE1399604}" srcId="{AD63906F-3AC0-4766-8FD6-0BE78258D69C}" destId="{CD579E1B-FABA-424E-803A-0385C1BA4B3B}" srcOrd="0" destOrd="0" parTransId="{B48D8CE5-5DB3-4FAF-A4F4-F5B98420095F}" sibTransId="{16D851E6-F7B0-4679-80FA-893779702881}"/>
    <dgm:cxn modelId="{FEAEF4A8-DDA1-405E-9FE7-FB5003A2CFA9}" type="presOf" srcId="{CD579E1B-FABA-424E-803A-0385C1BA4B3B}" destId="{C349684E-A314-4F83-967D-1DFAE61A9A5A}" srcOrd="0" destOrd="0" presId="urn:microsoft.com/office/officeart/2005/8/layout/process1"/>
    <dgm:cxn modelId="{26B51E76-0DC0-47D7-8898-0FA08360228E}" srcId="{AD63906F-3AC0-4766-8FD6-0BE78258D69C}" destId="{3C6403E5-0E5A-4FDD-BD53-AAB29396996C}" srcOrd="1" destOrd="0" parTransId="{5829D58B-E480-4AD8-8196-2D4187853E21}" sibTransId="{6C48B5D3-417B-43DA-A8E5-844B636501E8}"/>
    <dgm:cxn modelId="{80680DE2-0892-42A9-B429-2576818B17FE}" type="presOf" srcId="{16D851E6-F7B0-4679-80FA-893779702881}" destId="{8C9413B8-5CB8-4A19-A217-296D66CD1F50}" srcOrd="0" destOrd="0" presId="urn:microsoft.com/office/officeart/2005/8/layout/process1"/>
    <dgm:cxn modelId="{FA983148-C630-4F3B-8330-6E8614ED3B3D}" type="presOf" srcId="{6F1947B2-E00F-4632-BBC0-94DE8FC79144}" destId="{A47E7FDB-6A61-403D-9F3D-CE6ECDD876ED}" srcOrd="0" destOrd="0" presId="urn:microsoft.com/office/officeart/2005/8/layout/process1"/>
    <dgm:cxn modelId="{6215FE8D-2339-4A77-94DC-CE09B9C66CA0}" type="presOf" srcId="{0E3B5385-DC11-4E5A-882D-1A3905C65514}" destId="{33398BF8-B98C-4976-8CA8-73B51ACBF810}" srcOrd="0" destOrd="0" presId="urn:microsoft.com/office/officeart/2005/8/layout/process1"/>
    <dgm:cxn modelId="{91AC8BCD-24C8-45AF-BDA2-D8B61B2AFE5E}" srcId="{AD63906F-3AC0-4766-8FD6-0BE78258D69C}" destId="{BAA6BEB9-0479-4A9C-ACC1-8357CAADAA5D}" srcOrd="2" destOrd="0" parTransId="{188AE8B2-F4CD-4FD7-B766-DF4841A4CBAE}" sibTransId="{0E3B5385-DC11-4E5A-882D-1A3905C65514}"/>
    <dgm:cxn modelId="{B303EF19-09BD-48AF-B875-15BDC2031EE8}" type="presOf" srcId="{6C48B5D3-417B-43DA-A8E5-844B636501E8}" destId="{683F3288-A530-4E6A-8120-E4727814285A}" srcOrd="0" destOrd="0" presId="urn:microsoft.com/office/officeart/2005/8/layout/process1"/>
    <dgm:cxn modelId="{47492CFC-7CB5-4A77-8A92-893F13083D80}" type="presOf" srcId="{16D851E6-F7B0-4679-80FA-893779702881}" destId="{E03F1B97-A402-41CE-9F94-B9A6D40E8598}" srcOrd="1" destOrd="0" presId="urn:microsoft.com/office/officeart/2005/8/layout/process1"/>
    <dgm:cxn modelId="{D4942DA3-53F7-45C7-A86F-6DD7DBBCBCE2}" type="presOf" srcId="{3C6403E5-0E5A-4FDD-BD53-AAB29396996C}" destId="{768BCB04-67A2-4B28-8AA6-25ADD59064E8}" srcOrd="0" destOrd="0" presId="urn:microsoft.com/office/officeart/2005/8/layout/process1"/>
    <dgm:cxn modelId="{CC54066A-C450-4186-9C28-047F4F7A0B62}" type="presOf" srcId="{AD63906F-3AC0-4766-8FD6-0BE78258D69C}" destId="{00B47855-444B-4167-A3EF-AC4F845F1C2E}" srcOrd="0" destOrd="0" presId="urn:microsoft.com/office/officeart/2005/8/layout/process1"/>
    <dgm:cxn modelId="{76F82FBD-73CE-4CBF-8F17-16F32846C650}" type="presOf" srcId="{0E3B5385-DC11-4E5A-882D-1A3905C65514}" destId="{3503A6C7-34F4-45FD-B477-D1BB2CEBEC07}" srcOrd="1" destOrd="0" presId="urn:microsoft.com/office/officeart/2005/8/layout/process1"/>
    <dgm:cxn modelId="{244DF8BD-A71B-453E-B584-246C7657CFA7}" type="presParOf" srcId="{00B47855-444B-4167-A3EF-AC4F845F1C2E}" destId="{C349684E-A314-4F83-967D-1DFAE61A9A5A}" srcOrd="0" destOrd="0" presId="urn:microsoft.com/office/officeart/2005/8/layout/process1"/>
    <dgm:cxn modelId="{772391B2-958E-4A2C-8632-284A572D193F}" type="presParOf" srcId="{00B47855-444B-4167-A3EF-AC4F845F1C2E}" destId="{8C9413B8-5CB8-4A19-A217-296D66CD1F50}" srcOrd="1" destOrd="0" presId="urn:microsoft.com/office/officeart/2005/8/layout/process1"/>
    <dgm:cxn modelId="{D876C1F4-C8CF-48A8-9624-2678EBCDA4BB}" type="presParOf" srcId="{8C9413B8-5CB8-4A19-A217-296D66CD1F50}" destId="{E03F1B97-A402-41CE-9F94-B9A6D40E8598}" srcOrd="0" destOrd="0" presId="urn:microsoft.com/office/officeart/2005/8/layout/process1"/>
    <dgm:cxn modelId="{64F011FA-C57E-483B-80F5-31552935A20A}" type="presParOf" srcId="{00B47855-444B-4167-A3EF-AC4F845F1C2E}" destId="{768BCB04-67A2-4B28-8AA6-25ADD59064E8}" srcOrd="2" destOrd="0" presId="urn:microsoft.com/office/officeart/2005/8/layout/process1"/>
    <dgm:cxn modelId="{CD972CE6-2B28-451B-A2A0-68A89A3AA684}" type="presParOf" srcId="{00B47855-444B-4167-A3EF-AC4F845F1C2E}" destId="{683F3288-A530-4E6A-8120-E4727814285A}" srcOrd="3" destOrd="0" presId="urn:microsoft.com/office/officeart/2005/8/layout/process1"/>
    <dgm:cxn modelId="{A72E08B1-9E74-4F09-ACA2-3D4AEA4C9FB9}" type="presParOf" srcId="{683F3288-A530-4E6A-8120-E4727814285A}" destId="{C19F5AA1-D294-41EA-9187-2654993A3382}" srcOrd="0" destOrd="0" presId="urn:microsoft.com/office/officeart/2005/8/layout/process1"/>
    <dgm:cxn modelId="{0A11961B-350E-4A24-AD9A-9BA69BAD5E76}" type="presParOf" srcId="{00B47855-444B-4167-A3EF-AC4F845F1C2E}" destId="{62D074F2-571B-4D65-B4E9-6C2298603DDB}" srcOrd="4" destOrd="0" presId="urn:microsoft.com/office/officeart/2005/8/layout/process1"/>
    <dgm:cxn modelId="{E9E7202D-5C8D-409E-9B96-B53E5829E772}" type="presParOf" srcId="{00B47855-444B-4167-A3EF-AC4F845F1C2E}" destId="{33398BF8-B98C-4976-8CA8-73B51ACBF810}" srcOrd="5" destOrd="0" presId="urn:microsoft.com/office/officeart/2005/8/layout/process1"/>
    <dgm:cxn modelId="{14672C49-8FE8-4E05-9C04-14BE94D68E7A}" type="presParOf" srcId="{33398BF8-B98C-4976-8CA8-73B51ACBF810}" destId="{3503A6C7-34F4-45FD-B477-D1BB2CEBEC07}" srcOrd="0" destOrd="0" presId="urn:microsoft.com/office/officeart/2005/8/layout/process1"/>
    <dgm:cxn modelId="{77F5EB57-020C-4F4C-9CD5-8BEAA845C1FB}" type="presParOf" srcId="{00B47855-444B-4167-A3EF-AC4F845F1C2E}" destId="{A47E7FDB-6A61-403D-9F3D-CE6ECDD876ED}" srcOrd="6" destOrd="0" presId="urn:microsoft.com/office/officeart/2005/8/layout/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D63906F-3AC0-4766-8FD6-0BE78258D69C}" type="doc">
      <dgm:prSet loTypeId="urn:microsoft.com/office/officeart/2005/8/layout/process1" loCatId="process" qsTypeId="urn:microsoft.com/office/officeart/2005/8/quickstyle/simple5" qsCatId="simple" csTypeId="urn:microsoft.com/office/officeart/2005/8/colors/accent0_3" csCatId="mainScheme" phldr="1"/>
      <dgm:spPr/>
    </dgm:pt>
    <dgm:pt modelId="{CD579E1B-FABA-424E-803A-0385C1BA4B3B}">
      <dgm:prSet phldrT="[Text]"/>
      <dgm:spPr/>
      <dgm:t>
        <a:bodyPr/>
        <a:lstStyle/>
        <a:p>
          <a:r>
            <a:rPr lang="en-IE" dirty="0" smtClean="0"/>
            <a:t>Previous Transaction</a:t>
          </a:r>
          <a:endParaRPr lang="en-IE" dirty="0"/>
        </a:p>
      </dgm:t>
    </dgm:pt>
    <dgm:pt modelId="{B48D8CE5-5DB3-4FAF-A4F4-F5B98420095F}" type="parTrans" cxnId="{32D882D3-EBED-44B2-B9D1-E26CE1399604}">
      <dgm:prSet/>
      <dgm:spPr/>
      <dgm:t>
        <a:bodyPr/>
        <a:lstStyle/>
        <a:p>
          <a:endParaRPr lang="en-IE"/>
        </a:p>
      </dgm:t>
    </dgm:pt>
    <dgm:pt modelId="{16D851E6-F7B0-4679-80FA-893779702881}" type="sibTrans" cxnId="{32D882D3-EBED-44B2-B9D1-E26CE1399604}">
      <dgm:prSet/>
      <dgm:spPr/>
      <dgm:t>
        <a:bodyPr/>
        <a:lstStyle/>
        <a:p>
          <a:endParaRPr lang="en-IE"/>
        </a:p>
      </dgm:t>
    </dgm:pt>
    <dgm:pt modelId="{3C6403E5-0E5A-4FDD-BD53-AAB29396996C}">
      <dgm:prSet phldrT="[Text]"/>
      <dgm:spPr/>
      <dgm:t>
        <a:bodyPr/>
        <a:lstStyle/>
        <a:p>
          <a:r>
            <a:rPr lang="en-IE" dirty="0" smtClean="0"/>
            <a:t>Input</a:t>
          </a:r>
          <a:endParaRPr lang="en-IE" dirty="0"/>
        </a:p>
      </dgm:t>
    </dgm:pt>
    <dgm:pt modelId="{5829D58B-E480-4AD8-8196-2D4187853E21}" type="parTrans" cxnId="{26B51E76-0DC0-47D7-8898-0FA08360228E}">
      <dgm:prSet/>
      <dgm:spPr/>
      <dgm:t>
        <a:bodyPr/>
        <a:lstStyle/>
        <a:p>
          <a:endParaRPr lang="en-IE"/>
        </a:p>
      </dgm:t>
    </dgm:pt>
    <dgm:pt modelId="{6C48B5D3-417B-43DA-A8E5-844B636501E8}" type="sibTrans" cxnId="{26B51E76-0DC0-47D7-8898-0FA08360228E}">
      <dgm:prSet/>
      <dgm:spPr/>
      <dgm:t>
        <a:bodyPr/>
        <a:lstStyle/>
        <a:p>
          <a:endParaRPr lang="en-IE"/>
        </a:p>
      </dgm:t>
    </dgm:pt>
    <dgm:pt modelId="{BAA6BEB9-0479-4A9C-ACC1-8357CAADAA5D}">
      <dgm:prSet phldrT="[Text]"/>
      <dgm:spPr/>
      <dgm:t>
        <a:bodyPr/>
        <a:lstStyle/>
        <a:p>
          <a:r>
            <a:rPr lang="en-IE" dirty="0" smtClean="0"/>
            <a:t>Output</a:t>
          </a:r>
          <a:endParaRPr lang="en-IE" dirty="0"/>
        </a:p>
      </dgm:t>
    </dgm:pt>
    <dgm:pt modelId="{188AE8B2-F4CD-4FD7-B766-DF4841A4CBAE}" type="parTrans" cxnId="{91AC8BCD-24C8-45AF-BDA2-D8B61B2AFE5E}">
      <dgm:prSet/>
      <dgm:spPr/>
      <dgm:t>
        <a:bodyPr/>
        <a:lstStyle/>
        <a:p>
          <a:endParaRPr lang="en-IE"/>
        </a:p>
      </dgm:t>
    </dgm:pt>
    <dgm:pt modelId="{0E3B5385-DC11-4E5A-882D-1A3905C65514}" type="sibTrans" cxnId="{91AC8BCD-24C8-45AF-BDA2-D8B61B2AFE5E}">
      <dgm:prSet/>
      <dgm:spPr/>
      <dgm:t>
        <a:bodyPr/>
        <a:lstStyle/>
        <a:p>
          <a:endParaRPr lang="en-IE"/>
        </a:p>
      </dgm:t>
    </dgm:pt>
    <dgm:pt modelId="{6F1947B2-E00F-4632-BBC0-94DE8FC79144}">
      <dgm:prSet phldrT="[Text]"/>
      <dgm:spPr/>
      <dgm:t>
        <a:bodyPr/>
        <a:lstStyle/>
        <a:p>
          <a:r>
            <a:rPr lang="en-IE" dirty="0" smtClean="0"/>
            <a:t>Later Transaction</a:t>
          </a:r>
          <a:endParaRPr lang="en-IE" dirty="0"/>
        </a:p>
      </dgm:t>
    </dgm:pt>
    <dgm:pt modelId="{ED35D067-67F3-4B82-82B8-A790150CA136}" type="parTrans" cxnId="{4E69E550-743A-4AB3-B2B4-5A6BA8EBB96F}">
      <dgm:prSet/>
      <dgm:spPr/>
      <dgm:t>
        <a:bodyPr/>
        <a:lstStyle/>
        <a:p>
          <a:endParaRPr lang="en-IE"/>
        </a:p>
      </dgm:t>
    </dgm:pt>
    <dgm:pt modelId="{D8288B4D-748A-4CFF-96E7-DBA8BE225133}" type="sibTrans" cxnId="{4E69E550-743A-4AB3-B2B4-5A6BA8EBB96F}">
      <dgm:prSet/>
      <dgm:spPr/>
      <dgm:t>
        <a:bodyPr/>
        <a:lstStyle/>
        <a:p>
          <a:endParaRPr lang="en-IE"/>
        </a:p>
      </dgm:t>
    </dgm:pt>
    <dgm:pt modelId="{00B47855-444B-4167-A3EF-AC4F845F1C2E}" type="pres">
      <dgm:prSet presAssocID="{AD63906F-3AC0-4766-8FD6-0BE78258D69C}" presName="Name0" presStyleCnt="0">
        <dgm:presLayoutVars>
          <dgm:dir/>
          <dgm:resizeHandles val="exact"/>
        </dgm:presLayoutVars>
      </dgm:prSet>
      <dgm:spPr/>
    </dgm:pt>
    <dgm:pt modelId="{C349684E-A314-4F83-967D-1DFAE61A9A5A}" type="pres">
      <dgm:prSet presAssocID="{CD579E1B-FABA-424E-803A-0385C1BA4B3B}" presName="node" presStyleLbl="node1" presStyleIdx="0" presStyleCnt="4">
        <dgm:presLayoutVars>
          <dgm:bulletEnabled val="1"/>
        </dgm:presLayoutVars>
      </dgm:prSet>
      <dgm:spPr/>
      <dgm:t>
        <a:bodyPr/>
        <a:lstStyle/>
        <a:p>
          <a:endParaRPr lang="en-IE"/>
        </a:p>
      </dgm:t>
    </dgm:pt>
    <dgm:pt modelId="{8C9413B8-5CB8-4A19-A217-296D66CD1F50}" type="pres">
      <dgm:prSet presAssocID="{16D851E6-F7B0-4679-80FA-893779702881}" presName="sibTrans" presStyleLbl="sibTrans2D1" presStyleIdx="0" presStyleCnt="3"/>
      <dgm:spPr/>
      <dgm:t>
        <a:bodyPr/>
        <a:lstStyle/>
        <a:p>
          <a:endParaRPr lang="en-IE"/>
        </a:p>
      </dgm:t>
    </dgm:pt>
    <dgm:pt modelId="{E03F1B97-A402-41CE-9F94-B9A6D40E8598}" type="pres">
      <dgm:prSet presAssocID="{16D851E6-F7B0-4679-80FA-893779702881}" presName="connectorText" presStyleLbl="sibTrans2D1" presStyleIdx="0" presStyleCnt="3"/>
      <dgm:spPr/>
      <dgm:t>
        <a:bodyPr/>
        <a:lstStyle/>
        <a:p>
          <a:endParaRPr lang="en-IE"/>
        </a:p>
      </dgm:t>
    </dgm:pt>
    <dgm:pt modelId="{768BCB04-67A2-4B28-8AA6-25ADD59064E8}" type="pres">
      <dgm:prSet presAssocID="{3C6403E5-0E5A-4FDD-BD53-AAB29396996C}" presName="node" presStyleLbl="node1" presStyleIdx="1" presStyleCnt="4" custLinFactNeighborY="-3401">
        <dgm:presLayoutVars>
          <dgm:bulletEnabled val="1"/>
        </dgm:presLayoutVars>
      </dgm:prSet>
      <dgm:spPr/>
      <dgm:t>
        <a:bodyPr/>
        <a:lstStyle/>
        <a:p>
          <a:endParaRPr lang="en-IE"/>
        </a:p>
      </dgm:t>
    </dgm:pt>
    <dgm:pt modelId="{683F3288-A530-4E6A-8120-E4727814285A}" type="pres">
      <dgm:prSet presAssocID="{6C48B5D3-417B-43DA-A8E5-844B636501E8}" presName="sibTrans" presStyleLbl="sibTrans2D1" presStyleIdx="1" presStyleCnt="3"/>
      <dgm:spPr/>
      <dgm:t>
        <a:bodyPr/>
        <a:lstStyle/>
        <a:p>
          <a:endParaRPr lang="en-IE"/>
        </a:p>
      </dgm:t>
    </dgm:pt>
    <dgm:pt modelId="{C19F5AA1-D294-41EA-9187-2654993A3382}" type="pres">
      <dgm:prSet presAssocID="{6C48B5D3-417B-43DA-A8E5-844B636501E8}" presName="connectorText" presStyleLbl="sibTrans2D1" presStyleIdx="1" presStyleCnt="3"/>
      <dgm:spPr/>
      <dgm:t>
        <a:bodyPr/>
        <a:lstStyle/>
        <a:p>
          <a:endParaRPr lang="en-IE"/>
        </a:p>
      </dgm:t>
    </dgm:pt>
    <dgm:pt modelId="{62D074F2-571B-4D65-B4E9-6C2298603DDB}" type="pres">
      <dgm:prSet presAssocID="{BAA6BEB9-0479-4A9C-ACC1-8357CAADAA5D}" presName="node" presStyleLbl="node1" presStyleIdx="2" presStyleCnt="4">
        <dgm:presLayoutVars>
          <dgm:bulletEnabled val="1"/>
        </dgm:presLayoutVars>
      </dgm:prSet>
      <dgm:spPr/>
      <dgm:t>
        <a:bodyPr/>
        <a:lstStyle/>
        <a:p>
          <a:endParaRPr lang="en-IE"/>
        </a:p>
      </dgm:t>
    </dgm:pt>
    <dgm:pt modelId="{33398BF8-B98C-4976-8CA8-73B51ACBF810}" type="pres">
      <dgm:prSet presAssocID="{0E3B5385-DC11-4E5A-882D-1A3905C65514}" presName="sibTrans" presStyleLbl="sibTrans2D1" presStyleIdx="2" presStyleCnt="3"/>
      <dgm:spPr/>
      <dgm:t>
        <a:bodyPr/>
        <a:lstStyle/>
        <a:p>
          <a:endParaRPr lang="en-IE"/>
        </a:p>
      </dgm:t>
    </dgm:pt>
    <dgm:pt modelId="{3503A6C7-34F4-45FD-B477-D1BB2CEBEC07}" type="pres">
      <dgm:prSet presAssocID="{0E3B5385-DC11-4E5A-882D-1A3905C65514}" presName="connectorText" presStyleLbl="sibTrans2D1" presStyleIdx="2" presStyleCnt="3"/>
      <dgm:spPr/>
      <dgm:t>
        <a:bodyPr/>
        <a:lstStyle/>
        <a:p>
          <a:endParaRPr lang="en-IE"/>
        </a:p>
      </dgm:t>
    </dgm:pt>
    <dgm:pt modelId="{A47E7FDB-6A61-403D-9F3D-CE6ECDD876ED}" type="pres">
      <dgm:prSet presAssocID="{6F1947B2-E00F-4632-BBC0-94DE8FC79144}" presName="node" presStyleLbl="node1" presStyleIdx="3" presStyleCnt="4">
        <dgm:presLayoutVars>
          <dgm:bulletEnabled val="1"/>
        </dgm:presLayoutVars>
      </dgm:prSet>
      <dgm:spPr/>
      <dgm:t>
        <a:bodyPr/>
        <a:lstStyle/>
        <a:p>
          <a:endParaRPr lang="en-IE"/>
        </a:p>
      </dgm:t>
    </dgm:pt>
  </dgm:ptLst>
  <dgm:cxnLst>
    <dgm:cxn modelId="{91AC8BCD-24C8-45AF-BDA2-D8B61B2AFE5E}" srcId="{AD63906F-3AC0-4766-8FD6-0BE78258D69C}" destId="{BAA6BEB9-0479-4A9C-ACC1-8357CAADAA5D}" srcOrd="2" destOrd="0" parTransId="{188AE8B2-F4CD-4FD7-B766-DF4841A4CBAE}" sibTransId="{0E3B5385-DC11-4E5A-882D-1A3905C65514}"/>
    <dgm:cxn modelId="{E778B155-05F3-4FEA-9C24-1DCCDE189E0F}" type="presOf" srcId="{3C6403E5-0E5A-4FDD-BD53-AAB29396996C}" destId="{768BCB04-67A2-4B28-8AA6-25ADD59064E8}" srcOrd="0" destOrd="0" presId="urn:microsoft.com/office/officeart/2005/8/layout/process1"/>
    <dgm:cxn modelId="{32D882D3-EBED-44B2-B9D1-E26CE1399604}" srcId="{AD63906F-3AC0-4766-8FD6-0BE78258D69C}" destId="{CD579E1B-FABA-424E-803A-0385C1BA4B3B}" srcOrd="0" destOrd="0" parTransId="{B48D8CE5-5DB3-4FAF-A4F4-F5B98420095F}" sibTransId="{16D851E6-F7B0-4679-80FA-893779702881}"/>
    <dgm:cxn modelId="{4E69E550-743A-4AB3-B2B4-5A6BA8EBB96F}" srcId="{AD63906F-3AC0-4766-8FD6-0BE78258D69C}" destId="{6F1947B2-E00F-4632-BBC0-94DE8FC79144}" srcOrd="3" destOrd="0" parTransId="{ED35D067-67F3-4B82-82B8-A790150CA136}" sibTransId="{D8288B4D-748A-4CFF-96E7-DBA8BE225133}"/>
    <dgm:cxn modelId="{A9212294-1A02-4017-841E-9BB8A6B0BDF0}" type="presOf" srcId="{0E3B5385-DC11-4E5A-882D-1A3905C65514}" destId="{33398BF8-B98C-4976-8CA8-73B51ACBF810}" srcOrd="0" destOrd="0" presId="urn:microsoft.com/office/officeart/2005/8/layout/process1"/>
    <dgm:cxn modelId="{87AB7CB3-74B0-4CF5-BC64-372CF5E23B67}" type="presOf" srcId="{6F1947B2-E00F-4632-BBC0-94DE8FC79144}" destId="{A47E7FDB-6A61-403D-9F3D-CE6ECDD876ED}" srcOrd="0" destOrd="0" presId="urn:microsoft.com/office/officeart/2005/8/layout/process1"/>
    <dgm:cxn modelId="{DEB9903A-090A-4908-A50B-17737F64EED1}" type="presOf" srcId="{6C48B5D3-417B-43DA-A8E5-844B636501E8}" destId="{683F3288-A530-4E6A-8120-E4727814285A}" srcOrd="0" destOrd="0" presId="urn:microsoft.com/office/officeart/2005/8/layout/process1"/>
    <dgm:cxn modelId="{6DA62E4B-A40C-4106-9B06-5E5DB8D3F7DB}" type="presOf" srcId="{BAA6BEB9-0479-4A9C-ACC1-8357CAADAA5D}" destId="{62D074F2-571B-4D65-B4E9-6C2298603DDB}" srcOrd="0" destOrd="0" presId="urn:microsoft.com/office/officeart/2005/8/layout/process1"/>
    <dgm:cxn modelId="{26B51E76-0DC0-47D7-8898-0FA08360228E}" srcId="{AD63906F-3AC0-4766-8FD6-0BE78258D69C}" destId="{3C6403E5-0E5A-4FDD-BD53-AAB29396996C}" srcOrd="1" destOrd="0" parTransId="{5829D58B-E480-4AD8-8196-2D4187853E21}" sibTransId="{6C48B5D3-417B-43DA-A8E5-844B636501E8}"/>
    <dgm:cxn modelId="{8BD70A8F-05A7-4C92-A919-B49A2459B345}" type="presOf" srcId="{16D851E6-F7B0-4679-80FA-893779702881}" destId="{E03F1B97-A402-41CE-9F94-B9A6D40E8598}" srcOrd="1" destOrd="0" presId="urn:microsoft.com/office/officeart/2005/8/layout/process1"/>
    <dgm:cxn modelId="{70F096CF-2D12-41D1-8C12-47D03489244D}" type="presOf" srcId="{6C48B5D3-417B-43DA-A8E5-844B636501E8}" destId="{C19F5AA1-D294-41EA-9187-2654993A3382}" srcOrd="1" destOrd="0" presId="urn:microsoft.com/office/officeart/2005/8/layout/process1"/>
    <dgm:cxn modelId="{02671F84-53FE-44A8-AA74-763AAF301579}" type="presOf" srcId="{0E3B5385-DC11-4E5A-882D-1A3905C65514}" destId="{3503A6C7-34F4-45FD-B477-D1BB2CEBEC07}" srcOrd="1" destOrd="0" presId="urn:microsoft.com/office/officeart/2005/8/layout/process1"/>
    <dgm:cxn modelId="{D73381F8-8A4B-4BB0-ACB2-F9D42E90C0A4}" type="presOf" srcId="{CD579E1B-FABA-424E-803A-0385C1BA4B3B}" destId="{C349684E-A314-4F83-967D-1DFAE61A9A5A}" srcOrd="0" destOrd="0" presId="urn:microsoft.com/office/officeart/2005/8/layout/process1"/>
    <dgm:cxn modelId="{6D73D8AB-546C-49CE-A744-7793E56F1E15}" type="presOf" srcId="{16D851E6-F7B0-4679-80FA-893779702881}" destId="{8C9413B8-5CB8-4A19-A217-296D66CD1F50}" srcOrd="0" destOrd="0" presId="urn:microsoft.com/office/officeart/2005/8/layout/process1"/>
    <dgm:cxn modelId="{B4C22F04-897F-4F5A-9169-86DB6B675C28}" type="presOf" srcId="{AD63906F-3AC0-4766-8FD6-0BE78258D69C}" destId="{00B47855-444B-4167-A3EF-AC4F845F1C2E}" srcOrd="0" destOrd="0" presId="urn:microsoft.com/office/officeart/2005/8/layout/process1"/>
    <dgm:cxn modelId="{8E68570C-E403-43B2-A68F-F7A9846695F8}" type="presParOf" srcId="{00B47855-444B-4167-A3EF-AC4F845F1C2E}" destId="{C349684E-A314-4F83-967D-1DFAE61A9A5A}" srcOrd="0" destOrd="0" presId="urn:microsoft.com/office/officeart/2005/8/layout/process1"/>
    <dgm:cxn modelId="{33952FDB-E755-4966-BFAF-A482BBDB0F3A}" type="presParOf" srcId="{00B47855-444B-4167-A3EF-AC4F845F1C2E}" destId="{8C9413B8-5CB8-4A19-A217-296D66CD1F50}" srcOrd="1" destOrd="0" presId="urn:microsoft.com/office/officeart/2005/8/layout/process1"/>
    <dgm:cxn modelId="{C27707C6-C9E5-4301-8E42-44ECF7868386}" type="presParOf" srcId="{8C9413B8-5CB8-4A19-A217-296D66CD1F50}" destId="{E03F1B97-A402-41CE-9F94-B9A6D40E8598}" srcOrd="0" destOrd="0" presId="urn:microsoft.com/office/officeart/2005/8/layout/process1"/>
    <dgm:cxn modelId="{AB54AED3-93E1-464B-ABAF-5CE6A6EEB108}" type="presParOf" srcId="{00B47855-444B-4167-A3EF-AC4F845F1C2E}" destId="{768BCB04-67A2-4B28-8AA6-25ADD59064E8}" srcOrd="2" destOrd="0" presId="urn:microsoft.com/office/officeart/2005/8/layout/process1"/>
    <dgm:cxn modelId="{54268308-C502-45E8-89CA-D6649CFA20A9}" type="presParOf" srcId="{00B47855-444B-4167-A3EF-AC4F845F1C2E}" destId="{683F3288-A530-4E6A-8120-E4727814285A}" srcOrd="3" destOrd="0" presId="urn:microsoft.com/office/officeart/2005/8/layout/process1"/>
    <dgm:cxn modelId="{F6846A26-6159-4400-AC7D-37BC1A129CB0}" type="presParOf" srcId="{683F3288-A530-4E6A-8120-E4727814285A}" destId="{C19F5AA1-D294-41EA-9187-2654993A3382}" srcOrd="0" destOrd="0" presId="urn:microsoft.com/office/officeart/2005/8/layout/process1"/>
    <dgm:cxn modelId="{18514E98-64AD-4B65-8CDA-21D7AD28ECFE}" type="presParOf" srcId="{00B47855-444B-4167-A3EF-AC4F845F1C2E}" destId="{62D074F2-571B-4D65-B4E9-6C2298603DDB}" srcOrd="4" destOrd="0" presId="urn:microsoft.com/office/officeart/2005/8/layout/process1"/>
    <dgm:cxn modelId="{A9D14047-1FCD-4DBE-93FF-5C73CA41D9CB}" type="presParOf" srcId="{00B47855-444B-4167-A3EF-AC4F845F1C2E}" destId="{33398BF8-B98C-4976-8CA8-73B51ACBF810}" srcOrd="5" destOrd="0" presId="urn:microsoft.com/office/officeart/2005/8/layout/process1"/>
    <dgm:cxn modelId="{93DE48DF-8A24-454B-9697-E17ACBA22EB0}" type="presParOf" srcId="{33398BF8-B98C-4976-8CA8-73B51ACBF810}" destId="{3503A6C7-34F4-45FD-B477-D1BB2CEBEC07}" srcOrd="0" destOrd="0" presId="urn:microsoft.com/office/officeart/2005/8/layout/process1"/>
    <dgm:cxn modelId="{72F501FD-98F0-4F44-AA51-99E9D14E666B}" type="presParOf" srcId="{00B47855-444B-4167-A3EF-AC4F845F1C2E}" destId="{A47E7FDB-6A61-403D-9F3D-CE6ECDD876ED}" srcOrd="6" destOrd="0" presId="urn:microsoft.com/office/officeart/2005/8/layout/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63906F-3AC0-4766-8FD6-0BE78258D69C}" type="doc">
      <dgm:prSet loTypeId="urn:microsoft.com/office/officeart/2005/8/layout/process1" loCatId="process" qsTypeId="urn:microsoft.com/office/officeart/2005/8/quickstyle/simple5" qsCatId="simple" csTypeId="urn:microsoft.com/office/officeart/2005/8/colors/accent0_3" csCatId="mainScheme" phldr="1"/>
      <dgm:spPr/>
    </dgm:pt>
    <dgm:pt modelId="{CD579E1B-FABA-424E-803A-0385C1BA4B3B}">
      <dgm:prSet phldrT="[Text]"/>
      <dgm:spPr/>
      <dgm:t>
        <a:bodyPr/>
        <a:lstStyle/>
        <a:p>
          <a:r>
            <a:rPr lang="en-IE" dirty="0" smtClean="0"/>
            <a:t>Previous Transaction</a:t>
          </a:r>
          <a:endParaRPr lang="en-IE" dirty="0"/>
        </a:p>
      </dgm:t>
    </dgm:pt>
    <dgm:pt modelId="{B48D8CE5-5DB3-4FAF-A4F4-F5B98420095F}" type="parTrans" cxnId="{32D882D3-EBED-44B2-B9D1-E26CE1399604}">
      <dgm:prSet/>
      <dgm:spPr/>
      <dgm:t>
        <a:bodyPr/>
        <a:lstStyle/>
        <a:p>
          <a:endParaRPr lang="en-IE"/>
        </a:p>
      </dgm:t>
    </dgm:pt>
    <dgm:pt modelId="{16D851E6-F7B0-4679-80FA-893779702881}" type="sibTrans" cxnId="{32D882D3-EBED-44B2-B9D1-E26CE1399604}">
      <dgm:prSet/>
      <dgm:spPr/>
      <dgm:t>
        <a:bodyPr/>
        <a:lstStyle/>
        <a:p>
          <a:endParaRPr lang="en-IE"/>
        </a:p>
      </dgm:t>
    </dgm:pt>
    <dgm:pt modelId="{3C6403E5-0E5A-4FDD-BD53-AAB29396996C}">
      <dgm:prSet phldrT="[Text]"/>
      <dgm:spPr/>
      <dgm:t>
        <a:bodyPr/>
        <a:lstStyle/>
        <a:p>
          <a:r>
            <a:rPr lang="en-IE" dirty="0" smtClean="0"/>
            <a:t>Input</a:t>
          </a:r>
          <a:endParaRPr lang="en-IE" dirty="0"/>
        </a:p>
      </dgm:t>
    </dgm:pt>
    <dgm:pt modelId="{5829D58B-E480-4AD8-8196-2D4187853E21}" type="parTrans" cxnId="{26B51E76-0DC0-47D7-8898-0FA08360228E}">
      <dgm:prSet/>
      <dgm:spPr/>
      <dgm:t>
        <a:bodyPr/>
        <a:lstStyle/>
        <a:p>
          <a:endParaRPr lang="en-IE"/>
        </a:p>
      </dgm:t>
    </dgm:pt>
    <dgm:pt modelId="{6C48B5D3-417B-43DA-A8E5-844B636501E8}" type="sibTrans" cxnId="{26B51E76-0DC0-47D7-8898-0FA08360228E}">
      <dgm:prSet/>
      <dgm:spPr/>
      <dgm:t>
        <a:bodyPr/>
        <a:lstStyle/>
        <a:p>
          <a:endParaRPr lang="en-IE"/>
        </a:p>
      </dgm:t>
    </dgm:pt>
    <dgm:pt modelId="{BAA6BEB9-0479-4A9C-ACC1-8357CAADAA5D}">
      <dgm:prSet phldrT="[Text]"/>
      <dgm:spPr/>
      <dgm:t>
        <a:bodyPr/>
        <a:lstStyle/>
        <a:p>
          <a:r>
            <a:rPr lang="en-IE" dirty="0" smtClean="0"/>
            <a:t>Output</a:t>
          </a:r>
          <a:endParaRPr lang="en-IE" dirty="0"/>
        </a:p>
      </dgm:t>
    </dgm:pt>
    <dgm:pt modelId="{188AE8B2-F4CD-4FD7-B766-DF4841A4CBAE}" type="parTrans" cxnId="{91AC8BCD-24C8-45AF-BDA2-D8B61B2AFE5E}">
      <dgm:prSet/>
      <dgm:spPr/>
      <dgm:t>
        <a:bodyPr/>
        <a:lstStyle/>
        <a:p>
          <a:endParaRPr lang="en-IE"/>
        </a:p>
      </dgm:t>
    </dgm:pt>
    <dgm:pt modelId="{0E3B5385-DC11-4E5A-882D-1A3905C65514}" type="sibTrans" cxnId="{91AC8BCD-24C8-45AF-BDA2-D8B61B2AFE5E}">
      <dgm:prSet/>
      <dgm:spPr/>
      <dgm:t>
        <a:bodyPr/>
        <a:lstStyle/>
        <a:p>
          <a:endParaRPr lang="en-IE"/>
        </a:p>
      </dgm:t>
    </dgm:pt>
    <dgm:pt modelId="{6F1947B2-E00F-4632-BBC0-94DE8FC79144}">
      <dgm:prSet phldrT="[Text]"/>
      <dgm:spPr/>
      <dgm:t>
        <a:bodyPr/>
        <a:lstStyle/>
        <a:p>
          <a:r>
            <a:rPr lang="en-IE" dirty="0" smtClean="0"/>
            <a:t>Later Transaction</a:t>
          </a:r>
          <a:endParaRPr lang="en-IE" dirty="0"/>
        </a:p>
      </dgm:t>
    </dgm:pt>
    <dgm:pt modelId="{ED35D067-67F3-4B82-82B8-A790150CA136}" type="parTrans" cxnId="{4E69E550-743A-4AB3-B2B4-5A6BA8EBB96F}">
      <dgm:prSet/>
      <dgm:spPr/>
      <dgm:t>
        <a:bodyPr/>
        <a:lstStyle/>
        <a:p>
          <a:endParaRPr lang="en-IE"/>
        </a:p>
      </dgm:t>
    </dgm:pt>
    <dgm:pt modelId="{D8288B4D-748A-4CFF-96E7-DBA8BE225133}" type="sibTrans" cxnId="{4E69E550-743A-4AB3-B2B4-5A6BA8EBB96F}">
      <dgm:prSet/>
      <dgm:spPr/>
      <dgm:t>
        <a:bodyPr/>
        <a:lstStyle/>
        <a:p>
          <a:endParaRPr lang="en-IE"/>
        </a:p>
      </dgm:t>
    </dgm:pt>
    <dgm:pt modelId="{00B47855-444B-4167-A3EF-AC4F845F1C2E}" type="pres">
      <dgm:prSet presAssocID="{AD63906F-3AC0-4766-8FD6-0BE78258D69C}" presName="Name0" presStyleCnt="0">
        <dgm:presLayoutVars>
          <dgm:dir/>
          <dgm:resizeHandles val="exact"/>
        </dgm:presLayoutVars>
      </dgm:prSet>
      <dgm:spPr/>
    </dgm:pt>
    <dgm:pt modelId="{C349684E-A314-4F83-967D-1DFAE61A9A5A}" type="pres">
      <dgm:prSet presAssocID="{CD579E1B-FABA-424E-803A-0385C1BA4B3B}" presName="node" presStyleLbl="node1" presStyleIdx="0" presStyleCnt="4">
        <dgm:presLayoutVars>
          <dgm:bulletEnabled val="1"/>
        </dgm:presLayoutVars>
      </dgm:prSet>
      <dgm:spPr/>
      <dgm:t>
        <a:bodyPr/>
        <a:lstStyle/>
        <a:p>
          <a:endParaRPr lang="en-IE"/>
        </a:p>
      </dgm:t>
    </dgm:pt>
    <dgm:pt modelId="{8C9413B8-5CB8-4A19-A217-296D66CD1F50}" type="pres">
      <dgm:prSet presAssocID="{16D851E6-F7B0-4679-80FA-893779702881}" presName="sibTrans" presStyleLbl="sibTrans2D1" presStyleIdx="0" presStyleCnt="3"/>
      <dgm:spPr/>
      <dgm:t>
        <a:bodyPr/>
        <a:lstStyle/>
        <a:p>
          <a:endParaRPr lang="en-IE"/>
        </a:p>
      </dgm:t>
    </dgm:pt>
    <dgm:pt modelId="{E03F1B97-A402-41CE-9F94-B9A6D40E8598}" type="pres">
      <dgm:prSet presAssocID="{16D851E6-F7B0-4679-80FA-893779702881}" presName="connectorText" presStyleLbl="sibTrans2D1" presStyleIdx="0" presStyleCnt="3"/>
      <dgm:spPr/>
      <dgm:t>
        <a:bodyPr/>
        <a:lstStyle/>
        <a:p>
          <a:endParaRPr lang="en-IE"/>
        </a:p>
      </dgm:t>
    </dgm:pt>
    <dgm:pt modelId="{768BCB04-67A2-4B28-8AA6-25ADD59064E8}" type="pres">
      <dgm:prSet presAssocID="{3C6403E5-0E5A-4FDD-BD53-AAB29396996C}" presName="node" presStyleLbl="node1" presStyleIdx="1" presStyleCnt="4" custLinFactNeighborY="-3401">
        <dgm:presLayoutVars>
          <dgm:bulletEnabled val="1"/>
        </dgm:presLayoutVars>
      </dgm:prSet>
      <dgm:spPr/>
      <dgm:t>
        <a:bodyPr/>
        <a:lstStyle/>
        <a:p>
          <a:endParaRPr lang="en-IE"/>
        </a:p>
      </dgm:t>
    </dgm:pt>
    <dgm:pt modelId="{683F3288-A530-4E6A-8120-E4727814285A}" type="pres">
      <dgm:prSet presAssocID="{6C48B5D3-417B-43DA-A8E5-844B636501E8}" presName="sibTrans" presStyleLbl="sibTrans2D1" presStyleIdx="1" presStyleCnt="3"/>
      <dgm:spPr/>
      <dgm:t>
        <a:bodyPr/>
        <a:lstStyle/>
        <a:p>
          <a:endParaRPr lang="en-IE"/>
        </a:p>
      </dgm:t>
    </dgm:pt>
    <dgm:pt modelId="{C19F5AA1-D294-41EA-9187-2654993A3382}" type="pres">
      <dgm:prSet presAssocID="{6C48B5D3-417B-43DA-A8E5-844B636501E8}" presName="connectorText" presStyleLbl="sibTrans2D1" presStyleIdx="1" presStyleCnt="3"/>
      <dgm:spPr/>
      <dgm:t>
        <a:bodyPr/>
        <a:lstStyle/>
        <a:p>
          <a:endParaRPr lang="en-IE"/>
        </a:p>
      </dgm:t>
    </dgm:pt>
    <dgm:pt modelId="{62D074F2-571B-4D65-B4E9-6C2298603DDB}" type="pres">
      <dgm:prSet presAssocID="{BAA6BEB9-0479-4A9C-ACC1-8357CAADAA5D}" presName="node" presStyleLbl="node1" presStyleIdx="2" presStyleCnt="4">
        <dgm:presLayoutVars>
          <dgm:bulletEnabled val="1"/>
        </dgm:presLayoutVars>
      </dgm:prSet>
      <dgm:spPr/>
      <dgm:t>
        <a:bodyPr/>
        <a:lstStyle/>
        <a:p>
          <a:endParaRPr lang="en-IE"/>
        </a:p>
      </dgm:t>
    </dgm:pt>
    <dgm:pt modelId="{33398BF8-B98C-4976-8CA8-73B51ACBF810}" type="pres">
      <dgm:prSet presAssocID="{0E3B5385-DC11-4E5A-882D-1A3905C65514}" presName="sibTrans" presStyleLbl="sibTrans2D1" presStyleIdx="2" presStyleCnt="3"/>
      <dgm:spPr/>
      <dgm:t>
        <a:bodyPr/>
        <a:lstStyle/>
        <a:p>
          <a:endParaRPr lang="en-IE"/>
        </a:p>
      </dgm:t>
    </dgm:pt>
    <dgm:pt modelId="{3503A6C7-34F4-45FD-B477-D1BB2CEBEC07}" type="pres">
      <dgm:prSet presAssocID="{0E3B5385-DC11-4E5A-882D-1A3905C65514}" presName="connectorText" presStyleLbl="sibTrans2D1" presStyleIdx="2" presStyleCnt="3"/>
      <dgm:spPr/>
      <dgm:t>
        <a:bodyPr/>
        <a:lstStyle/>
        <a:p>
          <a:endParaRPr lang="en-IE"/>
        </a:p>
      </dgm:t>
    </dgm:pt>
    <dgm:pt modelId="{A47E7FDB-6A61-403D-9F3D-CE6ECDD876ED}" type="pres">
      <dgm:prSet presAssocID="{6F1947B2-E00F-4632-BBC0-94DE8FC79144}" presName="node" presStyleLbl="node1" presStyleIdx="3" presStyleCnt="4">
        <dgm:presLayoutVars>
          <dgm:bulletEnabled val="1"/>
        </dgm:presLayoutVars>
      </dgm:prSet>
      <dgm:spPr/>
      <dgm:t>
        <a:bodyPr/>
        <a:lstStyle/>
        <a:p>
          <a:endParaRPr lang="en-IE"/>
        </a:p>
      </dgm:t>
    </dgm:pt>
  </dgm:ptLst>
  <dgm:cxnLst>
    <dgm:cxn modelId="{4E69E550-743A-4AB3-B2B4-5A6BA8EBB96F}" srcId="{AD63906F-3AC0-4766-8FD6-0BE78258D69C}" destId="{6F1947B2-E00F-4632-BBC0-94DE8FC79144}" srcOrd="3" destOrd="0" parTransId="{ED35D067-67F3-4B82-82B8-A790150CA136}" sibTransId="{D8288B4D-748A-4CFF-96E7-DBA8BE225133}"/>
    <dgm:cxn modelId="{1944D113-AF34-4C55-BA1C-B18AF5E56780}" type="presOf" srcId="{6C48B5D3-417B-43DA-A8E5-844B636501E8}" destId="{C19F5AA1-D294-41EA-9187-2654993A3382}" srcOrd="1" destOrd="0" presId="urn:microsoft.com/office/officeart/2005/8/layout/process1"/>
    <dgm:cxn modelId="{599C2624-8006-4612-AADF-01816F5FCEDC}" type="presOf" srcId="{BAA6BEB9-0479-4A9C-ACC1-8357CAADAA5D}" destId="{62D074F2-571B-4D65-B4E9-6C2298603DDB}" srcOrd="0" destOrd="0" presId="urn:microsoft.com/office/officeart/2005/8/layout/process1"/>
    <dgm:cxn modelId="{768FAFB3-8BC2-4C64-AD83-933A4112292C}" type="presOf" srcId="{AD63906F-3AC0-4766-8FD6-0BE78258D69C}" destId="{00B47855-444B-4167-A3EF-AC4F845F1C2E}" srcOrd="0" destOrd="0" presId="urn:microsoft.com/office/officeart/2005/8/layout/process1"/>
    <dgm:cxn modelId="{7C40474F-CFD7-4E09-9501-031C25E48661}" type="presOf" srcId="{16D851E6-F7B0-4679-80FA-893779702881}" destId="{E03F1B97-A402-41CE-9F94-B9A6D40E8598}" srcOrd="1" destOrd="0" presId="urn:microsoft.com/office/officeart/2005/8/layout/process1"/>
    <dgm:cxn modelId="{32D882D3-EBED-44B2-B9D1-E26CE1399604}" srcId="{AD63906F-3AC0-4766-8FD6-0BE78258D69C}" destId="{CD579E1B-FABA-424E-803A-0385C1BA4B3B}" srcOrd="0" destOrd="0" parTransId="{B48D8CE5-5DB3-4FAF-A4F4-F5B98420095F}" sibTransId="{16D851E6-F7B0-4679-80FA-893779702881}"/>
    <dgm:cxn modelId="{FD2DCD5D-A2C1-4CCF-BC0D-A917C0A84435}" type="presOf" srcId="{0E3B5385-DC11-4E5A-882D-1A3905C65514}" destId="{3503A6C7-34F4-45FD-B477-D1BB2CEBEC07}" srcOrd="1" destOrd="0" presId="urn:microsoft.com/office/officeart/2005/8/layout/process1"/>
    <dgm:cxn modelId="{445EAE76-41BF-4898-B5A5-8C28973485E6}" type="presOf" srcId="{6C48B5D3-417B-43DA-A8E5-844B636501E8}" destId="{683F3288-A530-4E6A-8120-E4727814285A}" srcOrd="0" destOrd="0" presId="urn:microsoft.com/office/officeart/2005/8/layout/process1"/>
    <dgm:cxn modelId="{26B51E76-0DC0-47D7-8898-0FA08360228E}" srcId="{AD63906F-3AC0-4766-8FD6-0BE78258D69C}" destId="{3C6403E5-0E5A-4FDD-BD53-AAB29396996C}" srcOrd="1" destOrd="0" parTransId="{5829D58B-E480-4AD8-8196-2D4187853E21}" sibTransId="{6C48B5D3-417B-43DA-A8E5-844B636501E8}"/>
    <dgm:cxn modelId="{91AC8BCD-24C8-45AF-BDA2-D8B61B2AFE5E}" srcId="{AD63906F-3AC0-4766-8FD6-0BE78258D69C}" destId="{BAA6BEB9-0479-4A9C-ACC1-8357CAADAA5D}" srcOrd="2" destOrd="0" parTransId="{188AE8B2-F4CD-4FD7-B766-DF4841A4CBAE}" sibTransId="{0E3B5385-DC11-4E5A-882D-1A3905C65514}"/>
    <dgm:cxn modelId="{3A5F7592-B5AF-4003-8F02-79304C3B2D12}" type="presOf" srcId="{CD579E1B-FABA-424E-803A-0385C1BA4B3B}" destId="{C349684E-A314-4F83-967D-1DFAE61A9A5A}" srcOrd="0" destOrd="0" presId="urn:microsoft.com/office/officeart/2005/8/layout/process1"/>
    <dgm:cxn modelId="{55327940-4DA9-48E1-A8E1-9975C1E17DE1}" type="presOf" srcId="{16D851E6-F7B0-4679-80FA-893779702881}" destId="{8C9413B8-5CB8-4A19-A217-296D66CD1F50}" srcOrd="0" destOrd="0" presId="urn:microsoft.com/office/officeart/2005/8/layout/process1"/>
    <dgm:cxn modelId="{EA44FFD7-3B94-437A-A090-4C6D6BE0BC4F}" type="presOf" srcId="{6F1947B2-E00F-4632-BBC0-94DE8FC79144}" destId="{A47E7FDB-6A61-403D-9F3D-CE6ECDD876ED}" srcOrd="0" destOrd="0" presId="urn:microsoft.com/office/officeart/2005/8/layout/process1"/>
    <dgm:cxn modelId="{9EE003D9-8497-4CB5-BAC8-AF3724847270}" type="presOf" srcId="{3C6403E5-0E5A-4FDD-BD53-AAB29396996C}" destId="{768BCB04-67A2-4B28-8AA6-25ADD59064E8}" srcOrd="0" destOrd="0" presId="urn:microsoft.com/office/officeart/2005/8/layout/process1"/>
    <dgm:cxn modelId="{740B1B44-4425-42B9-9102-11FF6478217D}" type="presOf" srcId="{0E3B5385-DC11-4E5A-882D-1A3905C65514}" destId="{33398BF8-B98C-4976-8CA8-73B51ACBF810}" srcOrd="0" destOrd="0" presId="urn:microsoft.com/office/officeart/2005/8/layout/process1"/>
    <dgm:cxn modelId="{15302FA3-40A9-441A-88E3-98CDC7AA0518}" type="presParOf" srcId="{00B47855-444B-4167-A3EF-AC4F845F1C2E}" destId="{C349684E-A314-4F83-967D-1DFAE61A9A5A}" srcOrd="0" destOrd="0" presId="urn:microsoft.com/office/officeart/2005/8/layout/process1"/>
    <dgm:cxn modelId="{7699716A-2EB1-40A6-8E07-0AA35607A02A}" type="presParOf" srcId="{00B47855-444B-4167-A3EF-AC4F845F1C2E}" destId="{8C9413B8-5CB8-4A19-A217-296D66CD1F50}" srcOrd="1" destOrd="0" presId="urn:microsoft.com/office/officeart/2005/8/layout/process1"/>
    <dgm:cxn modelId="{F898EFE1-10F8-42AC-A513-0CC1C2E58608}" type="presParOf" srcId="{8C9413B8-5CB8-4A19-A217-296D66CD1F50}" destId="{E03F1B97-A402-41CE-9F94-B9A6D40E8598}" srcOrd="0" destOrd="0" presId="urn:microsoft.com/office/officeart/2005/8/layout/process1"/>
    <dgm:cxn modelId="{EEF2A033-7411-4EC6-8A2E-E3D9F28F2FBE}" type="presParOf" srcId="{00B47855-444B-4167-A3EF-AC4F845F1C2E}" destId="{768BCB04-67A2-4B28-8AA6-25ADD59064E8}" srcOrd="2" destOrd="0" presId="urn:microsoft.com/office/officeart/2005/8/layout/process1"/>
    <dgm:cxn modelId="{99BA2AE0-AE3E-48E8-8A1B-686530364A89}" type="presParOf" srcId="{00B47855-444B-4167-A3EF-AC4F845F1C2E}" destId="{683F3288-A530-4E6A-8120-E4727814285A}" srcOrd="3" destOrd="0" presId="urn:microsoft.com/office/officeart/2005/8/layout/process1"/>
    <dgm:cxn modelId="{684D292D-54B0-4D61-A22D-8EBE87594D40}" type="presParOf" srcId="{683F3288-A530-4E6A-8120-E4727814285A}" destId="{C19F5AA1-D294-41EA-9187-2654993A3382}" srcOrd="0" destOrd="0" presId="urn:microsoft.com/office/officeart/2005/8/layout/process1"/>
    <dgm:cxn modelId="{055811BB-F093-4128-ADA1-AB03DD44627F}" type="presParOf" srcId="{00B47855-444B-4167-A3EF-AC4F845F1C2E}" destId="{62D074F2-571B-4D65-B4E9-6C2298603DDB}" srcOrd="4" destOrd="0" presId="urn:microsoft.com/office/officeart/2005/8/layout/process1"/>
    <dgm:cxn modelId="{0E8FC944-2D9B-4F04-B98C-2EDF783F4212}" type="presParOf" srcId="{00B47855-444B-4167-A3EF-AC4F845F1C2E}" destId="{33398BF8-B98C-4976-8CA8-73B51ACBF810}" srcOrd="5" destOrd="0" presId="urn:microsoft.com/office/officeart/2005/8/layout/process1"/>
    <dgm:cxn modelId="{6928044D-1396-4331-8D7B-0A8D68BEA3D0}" type="presParOf" srcId="{33398BF8-B98C-4976-8CA8-73B51ACBF810}" destId="{3503A6C7-34F4-45FD-B477-D1BB2CEBEC07}" srcOrd="0" destOrd="0" presId="urn:microsoft.com/office/officeart/2005/8/layout/process1"/>
    <dgm:cxn modelId="{23632D7F-112F-478F-BDF5-6C57E245444E}" type="presParOf" srcId="{00B47855-444B-4167-A3EF-AC4F845F1C2E}" destId="{A47E7FDB-6A61-403D-9F3D-CE6ECDD876ED}" srcOrd="6" destOrd="0" presId="urn:microsoft.com/office/officeart/2005/8/layout/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349684E-A314-4F83-967D-1DFAE61A9A5A}">
      <dsp:nvSpPr>
        <dsp:cNvPr id="0" name=""/>
        <dsp:cNvSpPr/>
      </dsp:nvSpPr>
      <dsp:spPr>
        <a:xfrm>
          <a:off x="391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Previous Transaction</a:t>
          </a:r>
          <a:endParaRPr lang="en-IE" sz="2200" kern="1200" dirty="0"/>
        </a:p>
      </dsp:txBody>
      <dsp:txXfrm>
        <a:off x="3915" y="2310242"/>
        <a:ext cx="1712131" cy="1027279"/>
      </dsp:txXfrm>
    </dsp:sp>
    <dsp:sp modelId="{8C9413B8-5CB8-4A19-A217-296D66CD1F50}">
      <dsp:nvSpPr>
        <dsp:cNvPr id="0" name=""/>
        <dsp:cNvSpPr/>
      </dsp:nvSpPr>
      <dsp:spPr>
        <a:xfrm rot="21549896">
          <a:off x="1887241" y="2593959"/>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21549896">
        <a:off x="1887241" y="2593959"/>
        <a:ext cx="363010" cy="424608"/>
      </dsp:txXfrm>
    </dsp:sp>
    <dsp:sp modelId="{768BCB04-67A2-4B28-8AA6-25ADD59064E8}">
      <dsp:nvSpPr>
        <dsp:cNvPr id="0" name=""/>
        <dsp:cNvSpPr/>
      </dsp:nvSpPr>
      <dsp:spPr>
        <a:xfrm>
          <a:off x="2400900" y="2275305"/>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Input</a:t>
          </a:r>
          <a:endParaRPr lang="en-IE" sz="2200" kern="1200" dirty="0"/>
        </a:p>
      </dsp:txBody>
      <dsp:txXfrm>
        <a:off x="2400900" y="2275305"/>
        <a:ext cx="1712131" cy="1027279"/>
      </dsp:txXfrm>
    </dsp:sp>
    <dsp:sp modelId="{683F3288-A530-4E6A-8120-E4727814285A}">
      <dsp:nvSpPr>
        <dsp:cNvPr id="0" name=""/>
        <dsp:cNvSpPr/>
      </dsp:nvSpPr>
      <dsp:spPr>
        <a:xfrm rot="50104">
          <a:off x="4284226" y="2594258"/>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50104">
        <a:off x="4284226" y="2594258"/>
        <a:ext cx="363010" cy="424608"/>
      </dsp:txXfrm>
    </dsp:sp>
    <dsp:sp modelId="{62D074F2-571B-4D65-B4E9-6C2298603DDB}">
      <dsp:nvSpPr>
        <dsp:cNvPr id="0" name=""/>
        <dsp:cNvSpPr/>
      </dsp:nvSpPr>
      <dsp:spPr>
        <a:xfrm>
          <a:off x="479788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Output</a:t>
          </a:r>
          <a:endParaRPr lang="en-IE" sz="2200" kern="1200" dirty="0"/>
        </a:p>
      </dsp:txBody>
      <dsp:txXfrm>
        <a:off x="4797885" y="2310242"/>
        <a:ext cx="1712131" cy="1027279"/>
      </dsp:txXfrm>
    </dsp:sp>
    <dsp:sp modelId="{33398BF8-B98C-4976-8CA8-73B51ACBF810}">
      <dsp:nvSpPr>
        <dsp:cNvPr id="0" name=""/>
        <dsp:cNvSpPr/>
      </dsp:nvSpPr>
      <dsp:spPr>
        <a:xfrm>
          <a:off x="6681230" y="2611578"/>
          <a:ext cx="362971"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a:off x="6681230" y="2611578"/>
        <a:ext cx="362971" cy="424608"/>
      </dsp:txXfrm>
    </dsp:sp>
    <dsp:sp modelId="{A47E7FDB-6A61-403D-9F3D-CE6ECDD876ED}">
      <dsp:nvSpPr>
        <dsp:cNvPr id="0" name=""/>
        <dsp:cNvSpPr/>
      </dsp:nvSpPr>
      <dsp:spPr>
        <a:xfrm>
          <a:off x="7194870"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Later Transaction</a:t>
          </a:r>
          <a:endParaRPr lang="en-IE" sz="2200" kern="1200" dirty="0"/>
        </a:p>
      </dsp:txBody>
      <dsp:txXfrm>
        <a:off x="7194870" y="2310242"/>
        <a:ext cx="1712131" cy="1027279"/>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349684E-A314-4F83-967D-1DFAE61A9A5A}">
      <dsp:nvSpPr>
        <dsp:cNvPr id="0" name=""/>
        <dsp:cNvSpPr/>
      </dsp:nvSpPr>
      <dsp:spPr>
        <a:xfrm>
          <a:off x="391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Previous Transaction</a:t>
          </a:r>
          <a:endParaRPr lang="en-IE" sz="2200" kern="1200" dirty="0"/>
        </a:p>
      </dsp:txBody>
      <dsp:txXfrm>
        <a:off x="3915" y="2310242"/>
        <a:ext cx="1712131" cy="1027279"/>
      </dsp:txXfrm>
    </dsp:sp>
    <dsp:sp modelId="{8C9413B8-5CB8-4A19-A217-296D66CD1F50}">
      <dsp:nvSpPr>
        <dsp:cNvPr id="0" name=""/>
        <dsp:cNvSpPr/>
      </dsp:nvSpPr>
      <dsp:spPr>
        <a:xfrm rot="21549896">
          <a:off x="1887241" y="2593959"/>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21549896">
        <a:off x="1887241" y="2593959"/>
        <a:ext cx="363010" cy="424608"/>
      </dsp:txXfrm>
    </dsp:sp>
    <dsp:sp modelId="{768BCB04-67A2-4B28-8AA6-25ADD59064E8}">
      <dsp:nvSpPr>
        <dsp:cNvPr id="0" name=""/>
        <dsp:cNvSpPr/>
      </dsp:nvSpPr>
      <dsp:spPr>
        <a:xfrm>
          <a:off x="2400900" y="2275305"/>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Input</a:t>
          </a:r>
          <a:endParaRPr lang="en-IE" sz="2200" kern="1200" dirty="0"/>
        </a:p>
      </dsp:txBody>
      <dsp:txXfrm>
        <a:off x="2400900" y="2275305"/>
        <a:ext cx="1712131" cy="1027279"/>
      </dsp:txXfrm>
    </dsp:sp>
    <dsp:sp modelId="{683F3288-A530-4E6A-8120-E4727814285A}">
      <dsp:nvSpPr>
        <dsp:cNvPr id="0" name=""/>
        <dsp:cNvSpPr/>
      </dsp:nvSpPr>
      <dsp:spPr>
        <a:xfrm rot="50104">
          <a:off x="4284226" y="2594258"/>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50104">
        <a:off x="4284226" y="2594258"/>
        <a:ext cx="363010" cy="424608"/>
      </dsp:txXfrm>
    </dsp:sp>
    <dsp:sp modelId="{62D074F2-571B-4D65-B4E9-6C2298603DDB}">
      <dsp:nvSpPr>
        <dsp:cNvPr id="0" name=""/>
        <dsp:cNvSpPr/>
      </dsp:nvSpPr>
      <dsp:spPr>
        <a:xfrm>
          <a:off x="479788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Output</a:t>
          </a:r>
          <a:endParaRPr lang="en-IE" sz="2200" kern="1200" dirty="0"/>
        </a:p>
      </dsp:txBody>
      <dsp:txXfrm>
        <a:off x="4797885" y="2310242"/>
        <a:ext cx="1712131" cy="1027279"/>
      </dsp:txXfrm>
    </dsp:sp>
    <dsp:sp modelId="{33398BF8-B98C-4976-8CA8-73B51ACBF810}">
      <dsp:nvSpPr>
        <dsp:cNvPr id="0" name=""/>
        <dsp:cNvSpPr/>
      </dsp:nvSpPr>
      <dsp:spPr>
        <a:xfrm>
          <a:off x="6681230" y="2611578"/>
          <a:ext cx="362971"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a:off x="6681230" y="2611578"/>
        <a:ext cx="362971" cy="424608"/>
      </dsp:txXfrm>
    </dsp:sp>
    <dsp:sp modelId="{A47E7FDB-6A61-403D-9F3D-CE6ECDD876ED}">
      <dsp:nvSpPr>
        <dsp:cNvPr id="0" name=""/>
        <dsp:cNvSpPr/>
      </dsp:nvSpPr>
      <dsp:spPr>
        <a:xfrm>
          <a:off x="7194870"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Later Transaction</a:t>
          </a:r>
          <a:endParaRPr lang="en-IE" sz="2200" kern="1200" dirty="0"/>
        </a:p>
      </dsp:txBody>
      <dsp:txXfrm>
        <a:off x="7194870" y="2310242"/>
        <a:ext cx="1712131" cy="1027279"/>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349684E-A314-4F83-967D-1DFAE61A9A5A}">
      <dsp:nvSpPr>
        <dsp:cNvPr id="0" name=""/>
        <dsp:cNvSpPr/>
      </dsp:nvSpPr>
      <dsp:spPr>
        <a:xfrm>
          <a:off x="391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Previous Transaction</a:t>
          </a:r>
          <a:endParaRPr lang="en-IE" sz="2200" kern="1200" dirty="0"/>
        </a:p>
      </dsp:txBody>
      <dsp:txXfrm>
        <a:off x="3915" y="2310242"/>
        <a:ext cx="1712131" cy="1027279"/>
      </dsp:txXfrm>
    </dsp:sp>
    <dsp:sp modelId="{8C9413B8-5CB8-4A19-A217-296D66CD1F50}">
      <dsp:nvSpPr>
        <dsp:cNvPr id="0" name=""/>
        <dsp:cNvSpPr/>
      </dsp:nvSpPr>
      <dsp:spPr>
        <a:xfrm rot="21549896">
          <a:off x="1887241" y="2593959"/>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21549896">
        <a:off x="1887241" y="2593959"/>
        <a:ext cx="363010" cy="424608"/>
      </dsp:txXfrm>
    </dsp:sp>
    <dsp:sp modelId="{768BCB04-67A2-4B28-8AA6-25ADD59064E8}">
      <dsp:nvSpPr>
        <dsp:cNvPr id="0" name=""/>
        <dsp:cNvSpPr/>
      </dsp:nvSpPr>
      <dsp:spPr>
        <a:xfrm>
          <a:off x="2400900" y="2275305"/>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Input</a:t>
          </a:r>
          <a:endParaRPr lang="en-IE" sz="2200" kern="1200" dirty="0"/>
        </a:p>
      </dsp:txBody>
      <dsp:txXfrm>
        <a:off x="2400900" y="2275305"/>
        <a:ext cx="1712131" cy="1027279"/>
      </dsp:txXfrm>
    </dsp:sp>
    <dsp:sp modelId="{683F3288-A530-4E6A-8120-E4727814285A}">
      <dsp:nvSpPr>
        <dsp:cNvPr id="0" name=""/>
        <dsp:cNvSpPr/>
      </dsp:nvSpPr>
      <dsp:spPr>
        <a:xfrm rot="50104">
          <a:off x="4284226" y="2594258"/>
          <a:ext cx="363010"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rot="50104">
        <a:off x="4284226" y="2594258"/>
        <a:ext cx="363010" cy="424608"/>
      </dsp:txXfrm>
    </dsp:sp>
    <dsp:sp modelId="{62D074F2-571B-4D65-B4E9-6C2298603DDB}">
      <dsp:nvSpPr>
        <dsp:cNvPr id="0" name=""/>
        <dsp:cNvSpPr/>
      </dsp:nvSpPr>
      <dsp:spPr>
        <a:xfrm>
          <a:off x="4797885"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Output</a:t>
          </a:r>
          <a:endParaRPr lang="en-IE" sz="2200" kern="1200" dirty="0"/>
        </a:p>
      </dsp:txBody>
      <dsp:txXfrm>
        <a:off x="4797885" y="2310242"/>
        <a:ext cx="1712131" cy="1027279"/>
      </dsp:txXfrm>
    </dsp:sp>
    <dsp:sp modelId="{33398BF8-B98C-4976-8CA8-73B51ACBF810}">
      <dsp:nvSpPr>
        <dsp:cNvPr id="0" name=""/>
        <dsp:cNvSpPr/>
      </dsp:nvSpPr>
      <dsp:spPr>
        <a:xfrm>
          <a:off x="6681230" y="2611578"/>
          <a:ext cx="362971" cy="424608"/>
        </a:xfrm>
        <a:prstGeom prst="rightArrow">
          <a:avLst>
            <a:gd name="adj1" fmla="val 60000"/>
            <a:gd name="adj2" fmla="val 50000"/>
          </a:avLst>
        </a:prstGeom>
        <a:blipFill rotWithShape="0">
          <a:blip xmlns:r="http://schemas.openxmlformats.org/officeDocument/2006/relationships" r:embed="rId1">
            <a:duotone>
              <a:schemeClr val="dk2">
                <a:tint val="60000"/>
                <a:hueOff val="0"/>
                <a:satOff val="0"/>
                <a:lumOff val="0"/>
                <a:alphaOff val="0"/>
                <a:shade val="40000"/>
              </a:schemeClr>
              <a:schemeClr val="dk2">
                <a:tint val="60000"/>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IE" sz="1800" kern="1200"/>
        </a:p>
      </dsp:txBody>
      <dsp:txXfrm>
        <a:off x="6681230" y="2611578"/>
        <a:ext cx="362971" cy="424608"/>
      </dsp:txXfrm>
    </dsp:sp>
    <dsp:sp modelId="{A47E7FDB-6A61-403D-9F3D-CE6ECDD876ED}">
      <dsp:nvSpPr>
        <dsp:cNvPr id="0" name=""/>
        <dsp:cNvSpPr/>
      </dsp:nvSpPr>
      <dsp:spPr>
        <a:xfrm>
          <a:off x="7194870" y="2310242"/>
          <a:ext cx="1712131" cy="1027279"/>
        </a:xfrm>
        <a:prstGeom prst="roundRect">
          <a:avLst>
            <a:gd name="adj" fmla="val 10000"/>
          </a:avLst>
        </a:prstGeom>
        <a:blipFill rotWithShape="0">
          <a:blip xmlns:r="http://schemas.openxmlformats.org/officeDocument/2006/relationships" r:embed="rId1">
            <a:duotone>
              <a:schemeClr val="dk2">
                <a:hueOff val="0"/>
                <a:satOff val="0"/>
                <a:lumOff val="0"/>
                <a:alphaOff val="0"/>
                <a:shade val="40000"/>
              </a:schemeClr>
              <a:schemeClr val="dk2">
                <a:hueOff val="0"/>
                <a:satOff val="0"/>
                <a:lumOff val="0"/>
                <a:alphaOff val="0"/>
                <a:tint val="42000"/>
              </a:schemeClr>
            </a:duotone>
          </a:blip>
          <a:tile tx="0" ty="0" sx="40000" sy="40000" flip="none" algn="tl"/>
        </a:blipFill>
        <a:ln>
          <a:noFill/>
        </a:ln>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IE" sz="2200" kern="1200" dirty="0" smtClean="0"/>
            <a:t>Later Transaction</a:t>
          </a:r>
          <a:endParaRPr lang="en-IE" sz="2200" kern="1200" dirty="0"/>
        </a:p>
      </dsp:txBody>
      <dsp:txXfrm>
        <a:off x="7194870" y="2310242"/>
        <a:ext cx="1712131" cy="102727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087FAE-582B-491F-BD75-177E12D09709}" type="datetimeFigureOut">
              <a:rPr lang="en-IE" smtClean="0"/>
              <a:pPr/>
              <a:t>16/08/2013</a:t>
            </a:fld>
            <a:endParaRPr lang="en-I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E"/>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CB9597-2D62-4795-86F8-154E793B55BD}" type="slidenum">
              <a:rPr lang="en-IE" smtClean="0"/>
              <a:pPr/>
              <a:t>‹#›</a:t>
            </a:fld>
            <a:endParaRPr lang="en-IE"/>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cidr-report.org/" TargetMode="External"/><Relationship Id="rId2" Type="http://schemas.openxmlformats.org/officeDocument/2006/relationships/slide" Target="../slides/slide5.xml"/><Relationship Id="rId1" Type="http://schemas.openxmlformats.org/officeDocument/2006/relationships/notesMaster" Target="../notesMasters/notesMaster1.xml"/><Relationship Id="rId5" Type="http://schemas.openxmlformats.org/officeDocument/2006/relationships/hyperlink" Target="http://en.wikipedia.org/wiki/Autonomous_system_(Internet)" TargetMode="External"/><Relationship Id="rId4" Type="http://schemas.openxmlformats.org/officeDocument/2006/relationships/hyperlink" Target="http://en.wikipedia.org/wiki/Regional_Internet_registry"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r>
              <a:rPr lang="en-IE" sz="1000" dirty="0" smtClean="0"/>
              <a:t>Hi Everyone</a:t>
            </a:r>
            <a:r>
              <a:rPr lang="en-IE" sz="1000" baseline="0" dirty="0" smtClean="0"/>
              <a:t> and thanks for coming to the second version of </a:t>
            </a:r>
            <a:r>
              <a:rPr lang="en-IE" sz="1000" baseline="0" dirty="0" err="1" smtClean="0"/>
              <a:t>Cork|Sec</a:t>
            </a:r>
            <a:r>
              <a:rPr lang="en-IE" sz="1000" baseline="0" dirty="0" smtClean="0"/>
              <a:t>, which is exactly one more that I expected to get to </a:t>
            </a:r>
            <a:r>
              <a:rPr lang="en-IE" sz="1000" baseline="0" dirty="0" smtClean="0">
                <a:sym typeface="Wingdings" pitchFamily="2" charset="2"/>
              </a:rPr>
              <a:t></a:t>
            </a:r>
            <a:endParaRPr lang="en-IE" sz="1000" baseline="0" dirty="0" smtClean="0"/>
          </a:p>
          <a:p>
            <a:endParaRPr lang="en-IE" sz="1000" baseline="0" dirty="0" smtClean="0"/>
          </a:p>
          <a:p>
            <a:r>
              <a:rPr lang="en-IE" sz="1000" baseline="0" dirty="0" smtClean="0"/>
              <a:t>For those that where not here before – let me give you an overview</a:t>
            </a:r>
          </a:p>
          <a:p>
            <a:endParaRPr lang="en-IE" sz="1000" baseline="0" dirty="0" smtClean="0"/>
          </a:p>
          <a:p>
            <a:r>
              <a:rPr lang="en-IE" sz="1000" baseline="0" dirty="0" smtClean="0"/>
              <a:t>I put this group together because we have quite a few Security companies around Cork at the moment, and even more people who are interested in the whole area of security. I wanted a place where we can get together once a month to socialise, and learn something practical and interesting at the same time. Even though the group name is </a:t>
            </a:r>
            <a:r>
              <a:rPr lang="en-IE" sz="1000" baseline="0" dirty="0" err="1" smtClean="0"/>
              <a:t>Cork|Sec</a:t>
            </a:r>
            <a:r>
              <a:rPr lang="en-IE" sz="1000" baseline="0" dirty="0" smtClean="0"/>
              <a:t> I’m also expecting techie projects as well as security ones to be presented over the coming months.</a:t>
            </a:r>
          </a:p>
          <a:p>
            <a:endParaRPr lang="en-IE" sz="1000" baseline="0" dirty="0" smtClean="0"/>
          </a:p>
          <a:p>
            <a:r>
              <a:rPr lang="en-IE" sz="1000" baseline="0" dirty="0" smtClean="0"/>
              <a:t>This group is modelled on a </a:t>
            </a:r>
            <a:r>
              <a:rPr lang="en-IE" sz="1000" baseline="0" dirty="0" err="1" smtClean="0"/>
              <a:t>Defcon</a:t>
            </a:r>
            <a:r>
              <a:rPr lang="en-IE" sz="1000" baseline="0" dirty="0" smtClean="0"/>
              <a:t> group (and in fact I may change the group name eventually if it takes off and </a:t>
            </a:r>
            <a:r>
              <a:rPr lang="en-IE" sz="1000" baseline="0" dirty="0" err="1" smtClean="0"/>
              <a:t>Defcon</a:t>
            </a:r>
            <a:r>
              <a:rPr lang="en-IE" sz="1000" baseline="0" dirty="0" smtClean="0"/>
              <a:t> ever come back to me). That means that it is open to Hackers and Security Folks alike. All backgrounds, ages and skill levels are welcome</a:t>
            </a:r>
          </a:p>
          <a:p>
            <a:endParaRPr lang="en-IE" sz="1000" baseline="0" dirty="0" smtClean="0"/>
          </a:p>
          <a:p>
            <a:r>
              <a:rPr lang="en-IE" sz="1000" baseline="0" dirty="0" smtClean="0"/>
              <a:t>The agenda for tonight is a simple. This time around instead of one 45 minute talk, we have two 20 minutes ones. Talks will kick off at 19:30 and </a:t>
            </a:r>
            <a:r>
              <a:rPr lang="en-IE" sz="1000" baseline="0" dirty="0" err="1" smtClean="0"/>
              <a:t>we’’ll</a:t>
            </a:r>
            <a:r>
              <a:rPr lang="en-IE" sz="1000" baseline="0" dirty="0" smtClean="0"/>
              <a:t> have socialising either side of that. First up tonight is Marcus </a:t>
            </a:r>
            <a:r>
              <a:rPr lang="en-IE" sz="1000" baseline="0" dirty="0" err="1" smtClean="0"/>
              <a:t>Viertel</a:t>
            </a:r>
            <a:r>
              <a:rPr lang="en-IE" sz="1000" baseline="0" dirty="0" smtClean="0"/>
              <a:t> talking about Personal Email Account hacks, and then I’ll talk about Alternative Domain Roots (and .BIT in particular).</a:t>
            </a:r>
          </a:p>
          <a:p>
            <a:endParaRPr lang="en-IE" sz="1000" baseline="0" dirty="0" smtClean="0"/>
          </a:p>
          <a:p>
            <a:r>
              <a:rPr lang="en-IE" sz="1000" baseline="0" dirty="0" smtClean="0"/>
              <a:t>I’m really hoping that next month I WON’T be presenting next month. This whole series will work a lot better if people volunteer to speak on topics they are interested in. If you have any topics, for any amount of time – just let me know. I’m also looking for someone to do a 5 minute lightning talk on a topic they are only starting to research, but are looking for others who are interested too.</a:t>
            </a:r>
          </a:p>
          <a:p>
            <a:endParaRPr lang="en-IE" sz="1000" baseline="0" dirty="0" smtClean="0"/>
          </a:p>
          <a:p>
            <a:r>
              <a:rPr lang="en-IE" sz="1000" baseline="0" dirty="0" smtClean="0"/>
              <a:t>There are lots of things you can talk about – so don’t be afraid. You could just as easily talk about some security tool / how to secure a network / building your own </a:t>
            </a:r>
            <a:r>
              <a:rPr lang="en-IE" sz="1000" baseline="0" dirty="0" err="1" smtClean="0"/>
              <a:t>quadcopter</a:t>
            </a:r>
            <a:r>
              <a:rPr lang="en-IE" sz="1000" baseline="0" dirty="0" smtClean="0"/>
              <a:t> / social engineering / some malware – whatever you like as long as its both interesting and practical</a:t>
            </a:r>
          </a:p>
          <a:p>
            <a:endParaRPr lang="en-IE" sz="1000" baseline="0" dirty="0" smtClean="0"/>
          </a:p>
          <a:p>
            <a:r>
              <a:rPr lang="en-IE" sz="1000" baseline="0" dirty="0" smtClean="0"/>
              <a:t>INTRO MYSELF</a:t>
            </a:r>
          </a:p>
        </p:txBody>
      </p:sp>
      <p:sp>
        <p:nvSpPr>
          <p:cNvPr id="4" name="Slide Number Placeholder 3"/>
          <p:cNvSpPr>
            <a:spLocks noGrp="1"/>
          </p:cNvSpPr>
          <p:nvPr>
            <p:ph type="sldNum" sz="quarter" idx="10"/>
          </p:nvPr>
        </p:nvSpPr>
        <p:spPr/>
        <p:txBody>
          <a:bodyPr/>
          <a:lstStyle/>
          <a:p>
            <a:fld id="{94CB9597-2D62-4795-86F8-154E793B55BD}" type="slidenum">
              <a:rPr lang="en-IE" smtClean="0"/>
              <a:pPr/>
              <a:t>1</a:t>
            </a:fld>
            <a:endParaRPr lang="en-I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They have a bunch of TLDs such as .pirate (for torrents etc), .</a:t>
            </a:r>
            <a:r>
              <a:rPr lang="en-IE" baseline="0" dirty="0" err="1" smtClean="0"/>
              <a:t>bbs</a:t>
            </a:r>
            <a:r>
              <a:rPr lang="en-IE" baseline="0" dirty="0" smtClean="0"/>
              <a:t> (for telnet style </a:t>
            </a:r>
            <a:r>
              <a:rPr lang="en-IE" baseline="0" dirty="0" err="1" smtClean="0"/>
              <a:t>bbs</a:t>
            </a:r>
            <a:r>
              <a:rPr lang="en-IE" baseline="0" dirty="0" smtClean="0"/>
              <a:t>) and .fur (you don’t want to know).</a:t>
            </a:r>
          </a:p>
          <a:p>
            <a:endParaRPr lang="en-IE" baseline="0" dirty="0" smtClean="0"/>
          </a:p>
          <a:p>
            <a:r>
              <a:rPr lang="en-IE" baseline="0" dirty="0" smtClean="0"/>
              <a:t>While each of these TLDs is designed with a certain type of site in mind, just like the recent ICANN .xxx which went live in 2011, you can of course register anything on them.</a:t>
            </a:r>
          </a:p>
          <a:p>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10</a:t>
            </a:fld>
            <a:endParaRPr lang="en-IE"/>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Another ADR</a:t>
            </a:r>
            <a:r>
              <a:rPr lang="en-IE" baseline="0" dirty="0" smtClean="0"/>
              <a:t> is </a:t>
            </a:r>
            <a:r>
              <a:rPr lang="en-IE" dirty="0" smtClean="0"/>
              <a:t>New Nations. New Nations </a:t>
            </a:r>
            <a:r>
              <a:rPr lang="en-IE" baseline="0" dirty="0" smtClean="0"/>
              <a:t>caters to various politically disputed countries that do not have their own official TLD from ICANN. So if you are looking to set up a site and your target market are Kurdish exiles, these are the guys you want to talk to.</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And then you have</a:t>
            </a:r>
            <a:r>
              <a:rPr lang="en-IE" baseline="0" dirty="0" smtClean="0"/>
              <a:t> a personal favourite of mine – </a:t>
            </a:r>
            <a:r>
              <a:rPr lang="en-IE" baseline="0" dirty="0" err="1" smtClean="0"/>
              <a:t>Cesidian</a:t>
            </a:r>
            <a:r>
              <a:rPr lang="en-IE" baseline="0" dirty="0" smtClean="0"/>
              <a:t> Root – which has root servers all across the globe</a:t>
            </a:r>
          </a:p>
          <a:p>
            <a:endParaRPr lang="en-IE" baseline="0" dirty="0" smtClean="0"/>
          </a:p>
          <a:p>
            <a:r>
              <a:rPr lang="en-IE" baseline="0" dirty="0" smtClean="0"/>
              <a:t>They have TLD such as .hack, .god and .science plus over 100 others. In technology terms they are no more interesting than any of the others, but what sets them apart is the person behind them.</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err="1" smtClean="0"/>
              <a:t>Cesidian</a:t>
            </a:r>
            <a:r>
              <a:rPr lang="en-IE" dirty="0" smtClean="0"/>
              <a:t> root is ran</a:t>
            </a:r>
            <a:r>
              <a:rPr lang="en-IE" baseline="0" dirty="0" smtClean="0"/>
              <a:t> by a madman (well at least, slightly odd) who is the self appointed Honourable Most Reverent Dr </a:t>
            </a:r>
            <a:r>
              <a:rPr lang="en-IE" baseline="0" dirty="0" err="1" smtClean="0"/>
              <a:t>Cesidio</a:t>
            </a:r>
            <a:r>
              <a:rPr lang="en-IE" baseline="0" dirty="0" smtClean="0"/>
              <a:t> </a:t>
            </a:r>
            <a:r>
              <a:rPr lang="en-IE" baseline="0" dirty="0" err="1" smtClean="0"/>
              <a:t>Tallini</a:t>
            </a:r>
            <a:r>
              <a:rPr lang="en-IE" baseline="0" dirty="0" smtClean="0"/>
              <a:t>, the </a:t>
            </a:r>
            <a:r>
              <a:rPr lang="en-IE" baseline="0" dirty="0" err="1" smtClean="0"/>
              <a:t>Governer</a:t>
            </a:r>
            <a:r>
              <a:rPr lang="en-IE" baseline="0" dirty="0" smtClean="0"/>
              <a:t> of the United </a:t>
            </a:r>
            <a:r>
              <a:rPr lang="en-IE" baseline="0" dirty="0" err="1" smtClean="0"/>
              <a:t>Micronations</a:t>
            </a:r>
            <a:r>
              <a:rPr lang="en-IE" baseline="0" dirty="0" smtClean="0"/>
              <a:t> Multi-Oceanic Archipelago. He is also head of the church of </a:t>
            </a:r>
            <a:r>
              <a:rPr lang="en-IE" baseline="0" dirty="0" err="1" smtClean="0"/>
              <a:t>Cesidian</a:t>
            </a:r>
            <a:r>
              <a:rPr lang="en-IE" baseline="0" dirty="0" smtClean="0"/>
              <a:t> Church, has his own system for time and is generally a raving lunatic.</a:t>
            </a:r>
          </a:p>
          <a:p>
            <a:endParaRPr lang="en-IE" baseline="0" dirty="0" smtClean="0"/>
          </a:p>
          <a:p>
            <a:r>
              <a:rPr lang="en-IE" baseline="0" dirty="0" smtClean="0"/>
              <a:t>I highly recommend that everyone here goes and checks out his </a:t>
            </a:r>
            <a:r>
              <a:rPr lang="en-IE" baseline="0" dirty="0" err="1" smtClean="0"/>
              <a:t>backstory</a:t>
            </a:r>
            <a:r>
              <a:rPr lang="en-IE" baseline="0" dirty="0" smtClean="0"/>
              <a:t> – its one of the most entertaining things I’ve read in a long time.</a:t>
            </a:r>
          </a:p>
          <a:p>
            <a:endParaRPr lang="en-IE" baseline="0" dirty="0" smtClean="0"/>
          </a:p>
          <a:p>
            <a:r>
              <a:rPr lang="en-IE" baseline="0" dirty="0" smtClean="0"/>
              <a:t>Before getting onto .BIT, there is one other very interesting ADR – especially from a security perspective.</a:t>
            </a:r>
          </a:p>
          <a:p>
            <a:endParaRPr lang="en-IE" baseline="0" dirty="0" smtClean="0"/>
          </a:p>
          <a:p>
            <a:endParaRPr lang="en-IE"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An experimental</a:t>
            </a:r>
            <a:r>
              <a:rPr lang="en-IE" baseline="0" dirty="0" smtClean="0"/>
              <a:t> TLD called .42 was set up in 2011. The numbers comes from the book “The Hitchhikers Guide to the Galaxy”, where it is the answer to “Live , The Universe and Everything”.</a:t>
            </a:r>
          </a:p>
          <a:p>
            <a:endParaRPr lang="en-IE" baseline="0" dirty="0" smtClean="0"/>
          </a:p>
          <a:p>
            <a:r>
              <a:rPr lang="en-IE" baseline="0" dirty="0" smtClean="0"/>
              <a:t>But think about what this means for a minute, especially with a security / hacker hat on...</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14</a:t>
            </a:fld>
            <a:endParaRPr lang="en-IE"/>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If I register the domain 1.42, I can then setup</a:t>
            </a:r>
            <a:r>
              <a:rPr lang="en-IE" baseline="0" dirty="0" smtClean="0"/>
              <a:t> a </a:t>
            </a:r>
            <a:r>
              <a:rPr lang="en-IE" baseline="0" dirty="0" err="1" smtClean="0"/>
              <a:t>subdomain</a:t>
            </a:r>
            <a:r>
              <a:rPr lang="en-IE" baseline="0" dirty="0" smtClean="0"/>
              <a:t> called 192.168 – and have an actual domain that LOOKS like an IP address, but which will resolve to a completely different IP address. Crafty isn’t it?</a:t>
            </a:r>
          </a:p>
          <a:p>
            <a:endParaRPr lang="en-IE" baseline="0" dirty="0" smtClean="0"/>
          </a:p>
          <a:p>
            <a:r>
              <a:rPr lang="en-IE" baseline="0" dirty="0" smtClean="0"/>
              <a:t>Now imagine an attacker creates a piece of malware that first changes your machines DNS server to support the .42 ADR, and then proceeds to communicate with a C&amp;C server. If you are not paying full attention while checking your firewall and proxy logs you could very easily go off on a wild goose chase. It will also be interesting to see how each of the different browsers and so on actually deal with a domain like this.</a:t>
            </a:r>
          </a:p>
          <a:p>
            <a:endParaRPr lang="en-IE" baseline="0" dirty="0" smtClean="0"/>
          </a:p>
          <a:p>
            <a:r>
              <a:rPr lang="en-IE" baseline="0" dirty="0" smtClean="0"/>
              <a:t>Its worth noting that right now the .42 TLD does not let you register a numerical domain – but there is nothing stopping you from setting up your own numerical TLD e.g. .21 for all things Cork related.</a:t>
            </a:r>
          </a:p>
        </p:txBody>
      </p:sp>
      <p:sp>
        <p:nvSpPr>
          <p:cNvPr id="4" name="Slide Number Placeholder 3"/>
          <p:cNvSpPr>
            <a:spLocks noGrp="1"/>
          </p:cNvSpPr>
          <p:nvPr>
            <p:ph type="sldNum" sz="quarter" idx="10"/>
          </p:nvPr>
        </p:nvSpPr>
        <p:spPr/>
        <p:txBody>
          <a:bodyPr/>
          <a:lstStyle/>
          <a:p>
            <a:fld id="{94CB9597-2D62-4795-86F8-154E793B55BD}" type="slidenum">
              <a:rPr lang="en-IE" smtClean="0"/>
              <a:pPr/>
              <a:t>15</a:t>
            </a:fld>
            <a:endParaRPr lang="en-IE"/>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baseline="0" dirty="0" smtClean="0"/>
              <a:t>So .BIT is also an ADR of course, but its an ADR with a difference – and that difference comes down to how you register a .BIT domain, and how a .BIT enabled DNS server knows which IP to resolve a domain name to.</a:t>
            </a:r>
          </a:p>
          <a:p>
            <a:pPr marL="0" marR="0" indent="0" algn="l" defTabSz="914400" rtl="0" eaLnBrk="1" fontAlgn="auto" latinLnBrk="0" hangingPunct="1">
              <a:lnSpc>
                <a:spcPct val="100000"/>
              </a:lnSpc>
              <a:spcBef>
                <a:spcPts val="0"/>
              </a:spcBef>
              <a:spcAft>
                <a:spcPts val="0"/>
              </a:spcAft>
              <a:buClrTx/>
              <a:buSzTx/>
              <a:buFontTx/>
              <a:buNone/>
              <a:tabLst/>
              <a:defRPr/>
            </a:pPr>
            <a:endParaRPr lang="en-I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E" baseline="0" dirty="0" smtClean="0"/>
              <a:t>All the other ADR use a standard DNS setup on the backend, but .BIT is different.</a:t>
            </a:r>
            <a:endParaRPr lang="en-IE" dirty="0" smtClean="0"/>
          </a:p>
          <a:p>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16</a:t>
            </a:fld>
            <a:endParaRPr lang="en-IE"/>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In the backend .BIT is based on a crypto currency called </a:t>
            </a:r>
            <a:r>
              <a:rPr lang="en-IE" baseline="0" dirty="0" err="1" smtClean="0"/>
              <a:t>Namecoin</a:t>
            </a:r>
            <a:r>
              <a:rPr lang="en-IE" baseline="0" dirty="0" smtClean="0"/>
              <a:t>. This is a currency very similar to Bitcoin in setup. Just like in Bitcoin it is based on a P2P decentralized setup where users can mine coins. Unlike Bitcoin which is designed to buy goods, </a:t>
            </a:r>
            <a:r>
              <a:rPr lang="en-IE" baseline="0" dirty="0" err="1" smtClean="0"/>
              <a:t>Namecoin</a:t>
            </a:r>
            <a:r>
              <a:rPr lang="en-IE" baseline="0" dirty="0" smtClean="0"/>
              <a:t> is designed to securely register and transfer </a:t>
            </a:r>
            <a:r>
              <a:rPr lang="en-IE" baseline="0" dirty="0" err="1" smtClean="0"/>
              <a:t>arbitary</a:t>
            </a:r>
            <a:r>
              <a:rPr lang="en-IE" baseline="0" dirty="0" smtClean="0"/>
              <a:t> “names” without censorship. The main use cases are:</a:t>
            </a:r>
          </a:p>
          <a:p>
            <a:endParaRPr lang="en-IE" baseline="0" dirty="0" smtClean="0"/>
          </a:p>
          <a:p>
            <a:r>
              <a:rPr lang="en-IE" baseline="0" dirty="0" smtClean="0"/>
              <a:t>Registering domains with .BIT</a:t>
            </a:r>
          </a:p>
          <a:p>
            <a:r>
              <a:rPr lang="en-IE" baseline="0" dirty="0" smtClean="0"/>
              <a:t>Managing who owns a particular Nickname</a:t>
            </a:r>
          </a:p>
          <a:p>
            <a:r>
              <a:rPr lang="en-IE" baseline="0" dirty="0" smtClean="0"/>
              <a:t>Voting</a:t>
            </a:r>
          </a:p>
          <a:p>
            <a:r>
              <a:rPr lang="en-IE" baseline="0" dirty="0" smtClean="0"/>
              <a:t>Webs of trust etc.</a:t>
            </a:r>
          </a:p>
          <a:p>
            <a:endParaRPr lang="en-IE" baseline="0" dirty="0" smtClean="0"/>
          </a:p>
          <a:p>
            <a:r>
              <a:rPr lang="en-IE" baseline="0" dirty="0" smtClean="0"/>
              <a:t>I’m not going to go into details on how the mining of </a:t>
            </a:r>
            <a:r>
              <a:rPr lang="en-IE" baseline="0" dirty="0" err="1" smtClean="0"/>
              <a:t>Namecoin</a:t>
            </a:r>
            <a:r>
              <a:rPr lang="en-IE" baseline="0" dirty="0" smtClean="0"/>
              <a:t> works, because we may have a talk another month on Bitcoin – and its essentially the same process. But basically your computer is trying to solve cryptographic challenges and gets rewarded with coins when it succeeds.</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IE" dirty="0" smtClean="0"/>
              <a:t>In order to purchase a domain and get it setup you simply</a:t>
            </a:r>
            <a:r>
              <a:rPr lang="en-IE" baseline="0" dirty="0" smtClean="0"/>
              <a:t> make a </a:t>
            </a:r>
            <a:r>
              <a:rPr lang="en-IE" baseline="0" dirty="0" err="1" smtClean="0"/>
              <a:t>Namecoin</a:t>
            </a:r>
            <a:r>
              <a:rPr lang="en-IE" baseline="0" dirty="0" smtClean="0"/>
              <a:t> transaction to yourself, and a small fee is subtracted. I’ll go into more details on how this works in a couple of slides time – but there are essentially 3 types of transactions.</a:t>
            </a:r>
          </a:p>
          <a:p>
            <a:endParaRPr lang="en-IE" baseline="0" dirty="0" smtClean="0"/>
          </a:p>
          <a:p>
            <a:r>
              <a:rPr lang="en-IE" baseline="0" dirty="0" smtClean="0"/>
              <a:t>The first of these is a </a:t>
            </a:r>
            <a:r>
              <a:rPr lang="en-IE" baseline="0" dirty="0" err="1" smtClean="0"/>
              <a:t>name_new</a:t>
            </a:r>
            <a:r>
              <a:rPr lang="en-IE" baseline="0" dirty="0" smtClean="0"/>
              <a:t> transaction, which costs you 0.01 NMC plus an additional 0.005 NMC which is a fee for any transaction. This does not mean you fully own the domain at this stage – that does not happen until you make a </a:t>
            </a:r>
            <a:r>
              <a:rPr lang="en-IE" baseline="0" dirty="0" err="1" smtClean="0"/>
              <a:t>name_firstupdate</a:t>
            </a:r>
            <a:r>
              <a:rPr lang="en-IE" baseline="0" dirty="0" smtClean="0"/>
              <a:t> transaction later.</a:t>
            </a:r>
          </a:p>
          <a:p>
            <a:endParaRPr lang="en-IE" baseline="0" dirty="0" smtClean="0"/>
          </a:p>
          <a:p>
            <a:r>
              <a:rPr lang="en-IE" baseline="0" dirty="0" smtClean="0"/>
              <a:t>The reason behind this is that because the whole .BIT system is decentralised, two people could potentially register the same domain at the same time – so how do you resolve that. Well what happens is you generate a hash of the domain name you want as part of the </a:t>
            </a:r>
            <a:r>
              <a:rPr lang="en-IE" baseline="0" dirty="0" err="1" smtClean="0"/>
              <a:t>name_new</a:t>
            </a:r>
            <a:r>
              <a:rPr lang="en-IE" baseline="0" dirty="0" smtClean="0"/>
              <a:t> transaction. You then wait for a certain number of transactions to pass, which normally takes a few hours. This gives a chance for the whole system to sync up. At this stage if you where the first person to purchase the domain you are entitled to carry out a </a:t>
            </a:r>
            <a:r>
              <a:rPr lang="en-IE" baseline="0" dirty="0" err="1" smtClean="0"/>
              <a:t>first_update</a:t>
            </a:r>
            <a:r>
              <a:rPr lang="en-IE" baseline="0" dirty="0" smtClean="0"/>
              <a:t> transaction and assign an IP address to it.</a:t>
            </a:r>
          </a:p>
          <a:p>
            <a:endParaRPr lang="en-IE" baseline="0" dirty="0" smtClean="0"/>
          </a:p>
          <a:p>
            <a:r>
              <a:rPr lang="en-IE" baseline="0" dirty="0" smtClean="0"/>
              <a:t>The other sort of transaction is a </a:t>
            </a:r>
            <a:r>
              <a:rPr lang="en-IE" baseline="0" dirty="0" err="1" smtClean="0"/>
              <a:t>name_update</a:t>
            </a:r>
            <a:r>
              <a:rPr lang="en-IE" baseline="0" dirty="0" smtClean="0"/>
              <a:t> which simply lets you point the domain to a new IP address.</a:t>
            </a:r>
          </a:p>
          <a:p>
            <a:endParaRPr lang="en-I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IE" baseline="0" dirty="0" smtClean="0"/>
              <a:t>When our team was looking at .BIT domains, we quickly realised that .BIT has 4 main advantages for attackers...</a:t>
            </a:r>
          </a:p>
          <a:p>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18</a:t>
            </a:fld>
            <a:endParaRPr lang="en-IE"/>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Firstly they are really, really cheap – lets look at how cheap exactly </a:t>
            </a:r>
          </a:p>
        </p:txBody>
      </p:sp>
      <p:sp>
        <p:nvSpPr>
          <p:cNvPr id="6" name="Slide Number Placeholder 5"/>
          <p:cNvSpPr>
            <a:spLocks noGrp="1"/>
          </p:cNvSpPr>
          <p:nvPr>
            <p:ph type="sldNum" sz="quarter" idx="12"/>
          </p:nvPr>
        </p:nvSpPr>
        <p:spPr/>
        <p:txBody>
          <a:bodyPr/>
          <a:lstStyle/>
          <a:p>
            <a:fld id="{B15C239E-3C96-4CE4-BCC3-7E5EB9073E9A}"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dirty="0" smtClean="0"/>
              <a:t>For this talk</a:t>
            </a:r>
            <a:r>
              <a:rPr lang="en-IE" baseline="0" dirty="0" smtClean="0"/>
              <a:t> I will give an overview of a curious case I came across featuring the .BIT TLD, and some of the work myself and my team have done on researching this area.</a:t>
            </a:r>
            <a:endParaRPr lang="en-IE" dirty="0" smtClean="0"/>
          </a:p>
          <a:p>
            <a:endParaRPr lang="en-IE" dirty="0" smtClean="0"/>
          </a:p>
          <a:p>
            <a:r>
              <a:rPr lang="en-IE" dirty="0" smtClean="0"/>
              <a:t>Incidentally I was trying to decide whether</a:t>
            </a:r>
            <a:r>
              <a:rPr lang="en-IE" baseline="0" dirty="0" smtClean="0"/>
              <a:t> to call this talk “Son of a .bit” but this title won out</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2</a:t>
            </a:fld>
            <a:endParaRPr lang="en-IE"/>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There</a:t>
            </a:r>
            <a:r>
              <a:rPr lang="en-IE" baseline="0" dirty="0" smtClean="0"/>
              <a:t> are no real exchanges that let you purchase </a:t>
            </a:r>
            <a:r>
              <a:rPr lang="en-IE" baseline="0" dirty="0" err="1" smtClean="0"/>
              <a:t>Namecoins</a:t>
            </a:r>
            <a:r>
              <a:rPr lang="en-IE" baseline="0" dirty="0" smtClean="0"/>
              <a:t> directly from another currency – most people purchase them with </a:t>
            </a:r>
            <a:r>
              <a:rPr lang="en-IE" baseline="0" dirty="0" err="1" smtClean="0"/>
              <a:t>BITcoins</a:t>
            </a:r>
            <a:r>
              <a:rPr lang="en-IE" baseline="0" dirty="0" smtClean="0"/>
              <a:t>.</a:t>
            </a:r>
          </a:p>
          <a:p>
            <a:endParaRPr lang="en-IE" baseline="0" dirty="0" smtClean="0"/>
          </a:p>
          <a:p>
            <a:r>
              <a:rPr lang="en-IE" baseline="0" dirty="0" smtClean="0"/>
              <a:t>Here is a snapshot of the Bitcoin exchange rates taken on one day recently. Lets take the BTC / USD exchange rate for an example...</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20</a:t>
            </a:fld>
            <a:endParaRPr lang="en-IE"/>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So at 134 USD for 1 BTC, and you need 0.00576 BTC per NMC, and finally it will cost you 0.015 NMC for a domain.</a:t>
            </a:r>
          </a:p>
          <a:p>
            <a:endParaRPr lang="en-IE" baseline="0" dirty="0" smtClean="0"/>
          </a:p>
          <a:p>
            <a:r>
              <a:rPr lang="en-IE" baseline="0" dirty="0" smtClean="0"/>
              <a:t>Leads to a grand total of 1.1c per domain, and even less as Bitcoin prices decrease. You can also register a domain easily via an API which is useful for things like a DGA botnet.</a:t>
            </a:r>
          </a:p>
          <a:p>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21</a:t>
            </a:fld>
            <a:endParaRPr lang="en-IE"/>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Secondly, </a:t>
            </a:r>
            <a:r>
              <a:rPr lang="en-IE" baseline="0" dirty="0" err="1" smtClean="0"/>
              <a:t>Sinkholing</a:t>
            </a:r>
            <a:r>
              <a:rPr lang="en-IE" baseline="0" dirty="0" smtClean="0"/>
              <a:t> these sites at a domain level is not going to work. For starters they are outside of the control of ICANN and the various national TLD. But more importantly because domain registration and updating is based on Crypto </a:t>
            </a:r>
            <a:r>
              <a:rPr lang="en-IE" baseline="0" dirty="0" err="1" smtClean="0"/>
              <a:t>Namecoin</a:t>
            </a:r>
            <a:r>
              <a:rPr lang="en-IE" baseline="0" dirty="0" smtClean="0"/>
              <a:t> transactions – the only way for a 3</a:t>
            </a:r>
            <a:r>
              <a:rPr lang="en-IE" baseline="30000" dirty="0" smtClean="0"/>
              <a:t>rd</a:t>
            </a:r>
            <a:r>
              <a:rPr lang="en-IE" baseline="0" dirty="0" smtClean="0"/>
              <a:t> party to redirect the domain is to gain access to the </a:t>
            </a:r>
            <a:r>
              <a:rPr lang="en-IE" baseline="0" dirty="0" err="1" smtClean="0"/>
              <a:t>Namecoin</a:t>
            </a:r>
            <a:r>
              <a:rPr lang="en-IE" baseline="0" dirty="0" smtClean="0"/>
              <a:t> wallet of the attacker.</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Third, they are a real pain for automated sandboxes and AV crawlers. If your sandbox does not support .BIT (and other ADR) you will be completely blind to the network traffic these malware create. But on the malwares side all it needs to do is make a single registry change to use a different DNS server – and its good to go.</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And Lastly, They are essentially Anonymous (not the Guy Fawkes wearing version) – there is no </a:t>
            </a:r>
            <a:r>
              <a:rPr lang="en-IE" baseline="0" dirty="0" err="1" smtClean="0"/>
              <a:t>Whois</a:t>
            </a:r>
            <a:r>
              <a:rPr lang="en-IE" baseline="0" dirty="0" smtClean="0"/>
              <a:t> system as such for .BIT. Even fake </a:t>
            </a:r>
            <a:r>
              <a:rPr lang="en-IE" baseline="0" dirty="0" err="1" smtClean="0"/>
              <a:t>Whois</a:t>
            </a:r>
            <a:r>
              <a:rPr lang="en-IE" baseline="0" dirty="0" smtClean="0"/>
              <a:t> details will be useful to an investigator – but in .BIT the best you can get is the </a:t>
            </a:r>
            <a:r>
              <a:rPr lang="en-IE" baseline="0" dirty="0" err="1" smtClean="0"/>
              <a:t>Namecoin</a:t>
            </a:r>
            <a:r>
              <a:rPr lang="en-IE" baseline="0" dirty="0" smtClean="0"/>
              <a:t> wallet ID that paid to update a sites details</a:t>
            </a:r>
          </a:p>
          <a:p>
            <a:endParaRPr lang="en-IE" baseline="0" dirty="0" smtClean="0"/>
          </a:p>
          <a:p>
            <a:pPr defTabSz="897301" fontAlgn="base">
              <a:spcBef>
                <a:spcPct val="30000"/>
              </a:spcBef>
              <a:spcAft>
                <a:spcPct val="0"/>
              </a:spcAft>
              <a:defRPr/>
            </a:pPr>
            <a:r>
              <a:rPr lang="en-IE" baseline="0" dirty="0" smtClean="0"/>
              <a:t>So what we next decided to do next was to investigate more the .BIT C&amp;C we could see connections for, and see did all of these assumed advantages actually hold up.</a:t>
            </a:r>
          </a:p>
          <a:p>
            <a:endParaRPr lang="en-IE"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Firstly there is no doubt these domains remain really cheap, and really easy to setup.</a:t>
            </a:r>
          </a:p>
          <a:p>
            <a:endParaRPr lang="en-IE" baseline="0" dirty="0" smtClean="0"/>
          </a:p>
          <a:p>
            <a:r>
              <a:rPr lang="en-IE" baseline="0" dirty="0" smtClean="0"/>
              <a:t>The cost for a domain in </a:t>
            </a:r>
            <a:r>
              <a:rPr lang="en-IE" baseline="0" dirty="0" err="1" smtClean="0"/>
              <a:t>Namecoin</a:t>
            </a:r>
            <a:r>
              <a:rPr lang="en-IE" baseline="0" dirty="0" smtClean="0"/>
              <a:t> is standardised, but </a:t>
            </a:r>
            <a:r>
              <a:rPr lang="en-IE" baseline="0" dirty="0" err="1" smtClean="0"/>
              <a:t>Namecoin</a:t>
            </a:r>
            <a:r>
              <a:rPr lang="en-IE" baseline="0" dirty="0" smtClean="0"/>
              <a:t> itself is tied to Bitcoin in terms of its value – so it’s value does fluctuate over time. Even taking that into account the price of a .BIT domain has varied from a couple of cents up to a dollar over the last couple of months.</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As for </a:t>
            </a:r>
            <a:r>
              <a:rPr lang="en-IE" baseline="0" dirty="0" err="1" smtClean="0"/>
              <a:t>sinkholing</a:t>
            </a:r>
            <a:r>
              <a:rPr lang="en-IE" baseline="0" dirty="0" smtClean="0"/>
              <a:t> at the domain level – this also holds up. Unless you can gain access to an attackers </a:t>
            </a:r>
            <a:r>
              <a:rPr lang="en-IE" baseline="0" dirty="0" err="1" smtClean="0"/>
              <a:t>Namecoin</a:t>
            </a:r>
            <a:r>
              <a:rPr lang="en-IE" baseline="0" dirty="0" smtClean="0"/>
              <a:t> wallet – you can not make changes to the domain.</a:t>
            </a:r>
          </a:p>
          <a:p>
            <a:endParaRPr lang="en-IE" baseline="0" dirty="0" smtClean="0"/>
          </a:p>
          <a:p>
            <a:r>
              <a:rPr lang="en-IE" baseline="0" dirty="0" smtClean="0"/>
              <a:t>Of course the inverse is true – if you DO gain access to an attackers wallet (e.g. By Hacking them), then you can take over ALL of their domains.</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For Automated backend systems and crawlers to handle ADRs in general there are some simple fixes that you can</a:t>
            </a:r>
            <a:r>
              <a:rPr lang="en-IE" baseline="0" dirty="0" smtClean="0">
                <a:sym typeface="Wingdings" pitchFamily="2" charset="2"/>
              </a:rPr>
              <a:t> think about implementing. On the backend we can ensure that all our DNS servers also support all of the know ADRs. Alternatively you can update a security products architecture to push more analysis out to the local customer machines – as these will have the correct settings once compromised.</a:t>
            </a:r>
            <a:endParaRPr lang="en-IE"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And Lastly, and most interestingly – how anonymous are these domains.</a:t>
            </a:r>
          </a:p>
          <a:p>
            <a:endParaRPr lang="en-IE" baseline="0" dirty="0" smtClean="0"/>
          </a:p>
          <a:p>
            <a:r>
              <a:rPr lang="en-IE" baseline="0" dirty="0" smtClean="0"/>
              <a:t>Well lets look at a </a:t>
            </a:r>
            <a:r>
              <a:rPr lang="en-IE" baseline="0" dirty="0" err="1" smtClean="0"/>
              <a:t>Namecoin</a:t>
            </a:r>
            <a:r>
              <a:rPr lang="en-IE" baseline="0" dirty="0" smtClean="0"/>
              <a:t> transaction... </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So here are all the transaction related to the bitshara.bit domain</a:t>
            </a:r>
          </a:p>
          <a:p>
            <a:endParaRPr lang="en-IE" baseline="0" dirty="0" smtClean="0"/>
          </a:p>
          <a:p>
            <a:r>
              <a:rPr lang="en-IE" baseline="0" dirty="0" smtClean="0"/>
              <a:t>All of these transactions are fully public by design as the entire transaction chain or block chain needs to able to be pulled down by any .BIT DNS server in order to resolve domains, or by any body buying a domain with </a:t>
            </a:r>
            <a:r>
              <a:rPr lang="en-IE" baseline="0" dirty="0" err="1" smtClean="0"/>
              <a:t>namecoin</a:t>
            </a:r>
            <a:r>
              <a:rPr lang="en-IE" baseline="0" dirty="0" smtClean="0"/>
              <a:t>.</a:t>
            </a:r>
          </a:p>
        </p:txBody>
      </p:sp>
      <p:sp>
        <p:nvSpPr>
          <p:cNvPr id="6" name="Slide Number Placeholder 5"/>
          <p:cNvSpPr>
            <a:spLocks noGrp="1"/>
          </p:cNvSpPr>
          <p:nvPr>
            <p:ph type="sldNum" sz="quarter" idx="12"/>
          </p:nvPr>
        </p:nvSpPr>
        <p:spPr/>
        <p:txBody>
          <a:bodyPr/>
          <a:lstStyle/>
          <a:p>
            <a:fld id="{B15C239E-3C96-4CE4-BCC3-7E5EB9073E9A}" type="slidenum">
              <a:rPr lang="en-US" smtClean="0"/>
              <a:pPr/>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The whole idea</a:t>
            </a:r>
            <a:r>
              <a:rPr lang="en-IE" baseline="0" dirty="0" smtClean="0"/>
              <a:t> for this research started with a particularly strange malware sample I was investigating. The malware was connecting to a domain called bitshara.bit – and we were wondering if this was a targeted attack. After a bit more investigation it turned out this wasn’t targeted – but it was still odd</a:t>
            </a:r>
          </a:p>
          <a:p>
            <a:endParaRPr lang="en-IE" baseline="0" dirty="0" smtClean="0"/>
          </a:p>
          <a:p>
            <a:r>
              <a:rPr lang="en-IE" baseline="0" dirty="0" smtClean="0"/>
              <a:t>What was interesting for me of course was the .BIT TLD part – I had never heard of it before personally. Some trusty </a:t>
            </a:r>
            <a:r>
              <a:rPr lang="en-IE" baseline="0" dirty="0" err="1" smtClean="0"/>
              <a:t>googling</a:t>
            </a:r>
            <a:r>
              <a:rPr lang="en-IE" baseline="0" dirty="0" smtClean="0"/>
              <a:t> later and I had a better understanding of this particular TLD.</a:t>
            </a:r>
          </a:p>
          <a:p>
            <a:endParaRPr lang="en-IE" baseline="0" dirty="0" smtClean="0"/>
          </a:p>
          <a:p>
            <a:r>
              <a:rPr lang="en-IE" baseline="0" dirty="0" smtClean="0"/>
              <a:t>.BIT belongs to an “Alternative DNS Root”. An Alternative DNS Root is essentially any TLD that is not officially in the list of TLD administered by ICANN. Before I go into details on .BIT in particular, lets look at some of the other Alternative TLDs.</a:t>
            </a:r>
            <a:endParaRPr lang="en-IE" dirty="0"/>
          </a:p>
        </p:txBody>
      </p:sp>
      <p:sp>
        <p:nvSpPr>
          <p:cNvPr id="6" name="Slide Number Placeholder 5"/>
          <p:cNvSpPr>
            <a:spLocks noGrp="1"/>
          </p:cNvSpPr>
          <p:nvPr>
            <p:ph type="sldNum" sz="quarter" idx="12"/>
          </p:nvPr>
        </p:nvSpPr>
        <p:spPr/>
        <p:txBody>
          <a:bodyPr/>
          <a:lstStyle/>
          <a:p>
            <a:fld id="{B15C239E-3C96-4CE4-BCC3-7E5EB9073E9A}"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Each Transaction has 1 or more input wallet IDs (where the money is coming from), and one or more output wallet IDs (where the money is going to). Also all </a:t>
            </a:r>
            <a:r>
              <a:rPr lang="en-IE" baseline="0" dirty="0" err="1" smtClean="0"/>
              <a:t>Namecoin</a:t>
            </a:r>
            <a:r>
              <a:rPr lang="en-IE" baseline="0" dirty="0" smtClean="0"/>
              <a:t> transactions are subject to a very small 0.005 NMC transaction fee. </a:t>
            </a:r>
          </a:p>
          <a:p>
            <a:endParaRPr lang="en-IE" baseline="0" dirty="0" smtClean="0"/>
          </a:p>
          <a:p>
            <a:r>
              <a:rPr lang="en-IE" baseline="0" dirty="0" smtClean="0"/>
              <a:t>In the case of registering a domain or a first update there is a small additional fee, but each time that you wish to change what IP a domain points to (including the first update) there is no additional fees. For example this transaction is a </a:t>
            </a:r>
            <a:r>
              <a:rPr lang="en-IE" baseline="0" dirty="0" err="1" smtClean="0"/>
              <a:t>name_update</a:t>
            </a:r>
            <a:r>
              <a:rPr lang="en-IE" baseline="0" dirty="0" smtClean="0"/>
              <a:t> transaction, to update the IP of Bitshara.bit – and it has a total of 0.005 NMC in fees.</a:t>
            </a:r>
          </a:p>
          <a:p>
            <a:endParaRPr lang="en-IE" baseline="0" dirty="0" smtClean="0"/>
          </a:p>
          <a:p>
            <a:r>
              <a:rPr lang="en-IE" baseline="0" dirty="0" smtClean="0"/>
              <a:t>An attacker can of course use the same wallet for both input and output – but that is not best practice as you can then link all transactions to one person. So in most cases they will use a lot of different wallet ids, and some local client to keep track of them all.</a:t>
            </a:r>
          </a:p>
          <a:p>
            <a:endParaRPr lang="en-IE" baseline="0" dirty="0" smtClean="0"/>
          </a:p>
          <a:p>
            <a:r>
              <a:rPr lang="en-IE" baseline="0" dirty="0" smtClean="0"/>
              <a:t>But these series of input and output transactions can be joined together in a chain. Lets start by looking at one of the wallet codes used in the Inputs.</a:t>
            </a:r>
          </a:p>
        </p:txBody>
      </p:sp>
      <p:sp>
        <p:nvSpPr>
          <p:cNvPr id="6" name="Slide Number Placeholder 5"/>
          <p:cNvSpPr>
            <a:spLocks noGrp="1"/>
          </p:cNvSpPr>
          <p:nvPr>
            <p:ph type="sldNum" sz="quarter" idx="12"/>
          </p:nvPr>
        </p:nvSpPr>
        <p:spPr/>
        <p:txBody>
          <a:bodyPr/>
          <a:lstStyle/>
          <a:p>
            <a:fld id="{B15C239E-3C96-4CE4-BCC3-7E5EB9073E9A}" type="slidenum">
              <a:rPr lang="en-US" smtClean="0"/>
              <a:pPr/>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This same wallet code was used in two transactions.</a:t>
            </a:r>
            <a:r>
              <a:rPr lang="en-IE" baseline="0" dirty="0" smtClean="0"/>
              <a:t> The first was as the input to the one we just looked at (indicated as “sent”), but was the output of another transaction (indicated as “received”). Lets have a look at that transaction...</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31</a:t>
            </a:fld>
            <a:endParaRPr lang="en-IE"/>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Here you can see the same wallet code being used as the first output of this transaction,</a:t>
            </a:r>
            <a:r>
              <a:rPr lang="en-IE" baseline="0" dirty="0" smtClean="0"/>
              <a:t> but interestingly – this transaction is for another .bit domain – MegaShara.bit, which is also associated with malware.</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32</a:t>
            </a:fld>
            <a:endParaRPr lang="en-IE"/>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So in this way we can look through all the transactions to see which transaction resulted in money ending up in the Input wallet...</a:t>
            </a:r>
          </a:p>
        </p:txBody>
      </p:sp>
      <p:sp>
        <p:nvSpPr>
          <p:cNvPr id="6" name="Slide Number Placeholder 5"/>
          <p:cNvSpPr>
            <a:spLocks noGrp="1"/>
          </p:cNvSpPr>
          <p:nvPr>
            <p:ph type="sldNum" sz="quarter" idx="12"/>
          </p:nvPr>
        </p:nvSpPr>
        <p:spPr/>
        <p:txBody>
          <a:bodyPr/>
          <a:lstStyle/>
          <a:p>
            <a:fld id="{B15C239E-3C96-4CE4-BCC3-7E5EB9073E9A}" type="slidenum">
              <a:rPr lang="en-US" smtClean="0"/>
              <a:pPr/>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 and also what later transactions made use of the Output wallet...</a:t>
            </a:r>
          </a:p>
        </p:txBody>
      </p:sp>
      <p:sp>
        <p:nvSpPr>
          <p:cNvPr id="6" name="Slide Number Placeholder 5"/>
          <p:cNvSpPr>
            <a:spLocks noGrp="1"/>
          </p:cNvSpPr>
          <p:nvPr>
            <p:ph type="sldNum" sz="quarter" idx="12"/>
          </p:nvPr>
        </p:nvSpPr>
        <p:spPr/>
        <p:txBody>
          <a:bodyPr/>
          <a:lstStyle/>
          <a:p>
            <a:fld id="{B15C239E-3C96-4CE4-BCC3-7E5EB9073E9A}" type="slidenum">
              <a:rPr lang="en-US" smtClean="0"/>
              <a:pPr/>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This is a BIG FLAW in </a:t>
            </a:r>
            <a:r>
              <a:rPr lang="en-IE" baseline="0" dirty="0" err="1" smtClean="0"/>
              <a:t>Namecoin</a:t>
            </a:r>
            <a:r>
              <a:rPr lang="en-IE" baseline="0" dirty="0" smtClean="0"/>
              <a:t>. For Bitcoin transactions this can be a real mess – even though the transactions are public, you do not know who owns the input and output wallets.</a:t>
            </a:r>
          </a:p>
          <a:p>
            <a:endParaRPr lang="en-IE" baseline="0" dirty="0" smtClean="0"/>
          </a:p>
          <a:p>
            <a:r>
              <a:rPr lang="en-IE" baseline="0" dirty="0" smtClean="0"/>
              <a:t>But in </a:t>
            </a:r>
            <a:r>
              <a:rPr lang="en-IE" baseline="0" dirty="0" err="1" smtClean="0"/>
              <a:t>Namecoin</a:t>
            </a:r>
            <a:r>
              <a:rPr lang="en-IE" baseline="0" dirty="0" smtClean="0"/>
              <a:t> you are almost always transferring </a:t>
            </a:r>
            <a:r>
              <a:rPr lang="en-IE" baseline="0" dirty="0" err="1" smtClean="0"/>
              <a:t>Namecoins</a:t>
            </a:r>
            <a:r>
              <a:rPr lang="en-IE" baseline="0" dirty="0" smtClean="0"/>
              <a:t> from yourself to yourself for the purpose of updating a domain, so we can easily link all your transactions together. A smart attacker would occasionally send </a:t>
            </a:r>
            <a:r>
              <a:rPr lang="en-IE" baseline="0" dirty="0" err="1" smtClean="0"/>
              <a:t>Namecoins</a:t>
            </a:r>
            <a:r>
              <a:rPr lang="en-IE" baseline="0" dirty="0" smtClean="0"/>
              <a:t> to others, or even donate them to charity just to mess up the chain.</a:t>
            </a:r>
          </a:p>
          <a:p>
            <a:endParaRPr lang="en-IE" baseline="0" dirty="0" smtClean="0"/>
          </a:p>
          <a:p>
            <a:r>
              <a:rPr lang="en-IE" baseline="0" dirty="0" smtClean="0"/>
              <a:t>Using this flaw we were able to take the Bitshara.bit domain...</a:t>
            </a:r>
          </a:p>
        </p:txBody>
      </p:sp>
      <p:sp>
        <p:nvSpPr>
          <p:cNvPr id="6" name="Slide Number Placeholder 5"/>
          <p:cNvSpPr>
            <a:spLocks noGrp="1"/>
          </p:cNvSpPr>
          <p:nvPr>
            <p:ph type="sldNum" sz="quarter" idx="12"/>
          </p:nvPr>
        </p:nvSpPr>
        <p:spPr/>
        <p:txBody>
          <a:bodyPr/>
          <a:lstStyle/>
          <a:p>
            <a:fld id="{B15C239E-3C96-4CE4-BCC3-7E5EB9073E9A}" type="slidenum">
              <a:rPr lang="en-US" smtClean="0"/>
              <a:pPr/>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IE" baseline="0" dirty="0" smtClean="0"/>
              <a:t>And link it to EVERY SINGLE TRANSACTION the attacker carried out since purchasing / mining the coins in the first place. Every domain registered. Every IP update. Everything.</a:t>
            </a:r>
          </a:p>
          <a:p>
            <a:endParaRPr lang="en-IE" baseline="0" dirty="0" smtClean="0"/>
          </a:p>
          <a:p>
            <a:r>
              <a:rPr lang="en-IE" baseline="0" dirty="0" smtClean="0"/>
              <a:t>So if you find a single .BIT domain you can see every domain an attacker owns, and its cryptographically verified. That's even better than </a:t>
            </a:r>
            <a:r>
              <a:rPr lang="en-IE" baseline="0" dirty="0" err="1" smtClean="0"/>
              <a:t>Whois</a:t>
            </a:r>
            <a:r>
              <a:rPr lang="en-IE" baseline="0" dirty="0" smtClean="0"/>
              <a:t> matching. We can also see at exactly what date they moved servers</a:t>
            </a:r>
          </a:p>
          <a:p>
            <a:endParaRPr lang="en-IE" baseline="0" dirty="0" smtClean="0"/>
          </a:p>
          <a:p>
            <a:pPr defTabSz="897301" fontAlgn="base">
              <a:spcBef>
                <a:spcPct val="30000"/>
              </a:spcBef>
              <a:spcAft>
                <a:spcPct val="0"/>
              </a:spcAft>
              <a:defRPr/>
            </a:pPr>
            <a:r>
              <a:rPr lang="en-IE" baseline="0" dirty="0" smtClean="0"/>
              <a:t>Of course – none of that chain actually reveals the attackers identity, just the connection between the domains. But this is where attacker </a:t>
            </a:r>
            <a:r>
              <a:rPr lang="en-IE" baseline="0" dirty="0" err="1" smtClean="0"/>
              <a:t>lazyness</a:t>
            </a:r>
            <a:r>
              <a:rPr lang="en-IE" baseline="0" dirty="0" smtClean="0"/>
              <a:t> can be used against them. If we want to tie this back to a real attacker we can look for Non .BIT domains hosted on the same IPs at the same time, with the same path as the .BIT malware and which where also updated around the same time. This is because its likely that if an attacker has to move from one server to another – he will need to move ALL of his domains</a:t>
            </a:r>
          </a:p>
          <a:p>
            <a:pPr defTabSz="897301" fontAlgn="base">
              <a:spcBef>
                <a:spcPct val="30000"/>
              </a:spcBef>
              <a:spcAft>
                <a:spcPct val="0"/>
              </a:spcAft>
              <a:defRPr/>
            </a:pPr>
            <a:endParaRPr lang="en-IE" baseline="0" dirty="0" smtClean="0"/>
          </a:p>
          <a:p>
            <a:pPr defTabSz="897301" fontAlgn="base">
              <a:spcBef>
                <a:spcPct val="30000"/>
              </a:spcBef>
              <a:spcAft>
                <a:spcPct val="0"/>
              </a:spcAft>
              <a:defRPr/>
            </a:pPr>
            <a:r>
              <a:rPr lang="en-IE" baseline="0" dirty="0" smtClean="0"/>
              <a:t>Also all of the .BIT malware from the family we have seen have fallback hardcoded domains in regular ICANN space – which is a massive FAIL. Rule 1 of </a:t>
            </a:r>
            <a:r>
              <a:rPr lang="en-IE" baseline="0" dirty="0" err="1" smtClean="0"/>
              <a:t>Opsec</a:t>
            </a:r>
            <a:r>
              <a:rPr lang="en-IE" baseline="0" dirty="0" smtClean="0"/>
              <a:t> is never contaminate your false identity with your real one.</a:t>
            </a:r>
          </a:p>
          <a:p>
            <a:pPr defTabSz="897301" fontAlgn="base">
              <a:spcBef>
                <a:spcPct val="30000"/>
              </a:spcBef>
              <a:spcAft>
                <a:spcPct val="0"/>
              </a:spcAft>
              <a:defRPr/>
            </a:pPr>
            <a:endParaRPr lang="en-IE" baseline="0" dirty="0" smtClean="0"/>
          </a:p>
          <a:p>
            <a:pPr defTabSz="897301" fontAlgn="base">
              <a:spcBef>
                <a:spcPct val="30000"/>
              </a:spcBef>
              <a:spcAft>
                <a:spcPct val="0"/>
              </a:spcAft>
              <a:defRPr/>
            </a:pPr>
            <a:r>
              <a:rPr lang="en-IE" baseline="0" dirty="0" smtClean="0"/>
              <a:t>So those failings mean that while on paper on .BIT initially looked like a criminals dream come through, it does not hold up so well in practice. In the meantime I hope tonight opened your mind up to an entire part of the internet you probably never accessed before, so have fun surfing around the ADRs – but definitely keep clear of .FUR </a:t>
            </a:r>
            <a:r>
              <a:rPr lang="en-IE" baseline="0" dirty="0" smtClean="0">
                <a:sym typeface="Wingdings" pitchFamily="2" charset="2"/>
              </a:rPr>
              <a:t></a:t>
            </a:r>
            <a:endParaRPr lang="en-IE" baseline="0" dirty="0" smtClean="0"/>
          </a:p>
        </p:txBody>
      </p:sp>
      <p:sp>
        <p:nvSpPr>
          <p:cNvPr id="6" name="Slide Number Placeholder 5"/>
          <p:cNvSpPr>
            <a:spLocks noGrp="1"/>
          </p:cNvSpPr>
          <p:nvPr>
            <p:ph type="sldNum" sz="quarter" idx="12"/>
          </p:nvPr>
        </p:nvSpPr>
        <p:spPr/>
        <p:txBody>
          <a:bodyPr/>
          <a:lstStyle/>
          <a:p>
            <a:fld id="{B15C239E-3C96-4CE4-BCC3-7E5EB9073E9A}" type="slidenum">
              <a:rPr lang="en-US" smtClean="0"/>
              <a:pPr/>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E" baseline="0" dirty="0" smtClean="0"/>
              <a:t>Everyone – thanks for coming, and I hope you enjoyed the first part of Cork | Sec (the rest being some beers). Any questions?</a:t>
            </a:r>
          </a:p>
          <a:p>
            <a:endParaRPr lang="en-IE" dirty="0" smtClean="0"/>
          </a:p>
        </p:txBody>
      </p:sp>
      <p:sp>
        <p:nvSpPr>
          <p:cNvPr id="76804" name="Slide Number Placeholder 3"/>
          <p:cNvSpPr>
            <a:spLocks noGrp="1"/>
          </p:cNvSpPr>
          <p:nvPr>
            <p:ph type="sldNum" sz="quarter" idx="5"/>
          </p:nvPr>
        </p:nvSpPr>
        <p:spPr>
          <a:noFill/>
        </p:spPr>
        <p:txBody>
          <a:bodyPr/>
          <a:lstStyle/>
          <a:p>
            <a:fld id="{4200C84A-0DA9-4C0C-8FCE-FC9AA26B1EC3}" type="slidenum">
              <a:rPr lang="en-IE" smtClean="0"/>
              <a:pPr/>
              <a:t>37</a:t>
            </a:fld>
            <a:endParaRPr lang="en-IE"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Before we get to the socialising part</a:t>
            </a:r>
            <a:r>
              <a:rPr lang="en-IE" baseline="0" dirty="0" smtClean="0"/>
              <a:t> – here are some topics people have already said they would love to see someone present on. So if you know anything about any of these it would be great to see you up here next month instead of Marcus or myself </a:t>
            </a:r>
            <a:r>
              <a:rPr lang="en-IE" baseline="0" dirty="0" smtClean="0">
                <a:sym typeface="Wingdings" pitchFamily="2" charset="2"/>
              </a:rPr>
              <a:t></a:t>
            </a:r>
            <a:endParaRPr lang="en-IE" dirty="0" smtClean="0"/>
          </a:p>
          <a:p>
            <a:endParaRPr lang="en-IE" baseline="0" dirty="0" smtClean="0"/>
          </a:p>
          <a:p>
            <a:r>
              <a:rPr lang="en-IE" baseline="0" dirty="0" smtClean="0"/>
              <a:t>Bitcoin</a:t>
            </a:r>
          </a:p>
          <a:p>
            <a:r>
              <a:rPr lang="en-IE" baseline="0" dirty="0" smtClean="0"/>
              <a:t>TOR</a:t>
            </a:r>
          </a:p>
          <a:p>
            <a:r>
              <a:rPr lang="en-IE" baseline="0" dirty="0" err="1" smtClean="0"/>
              <a:t>Arduino</a:t>
            </a:r>
            <a:endParaRPr lang="en-IE" baseline="0" dirty="0" smtClean="0"/>
          </a:p>
          <a:p>
            <a:r>
              <a:rPr lang="en-IE" baseline="0" dirty="0" smtClean="0"/>
              <a:t>Crypto</a:t>
            </a:r>
          </a:p>
          <a:p>
            <a:r>
              <a:rPr lang="en-IE" baseline="0" dirty="0" smtClean="0"/>
              <a:t>3D Printing</a:t>
            </a:r>
          </a:p>
          <a:p>
            <a:endParaRPr lang="en-IE" baseline="0" dirty="0" smtClean="0"/>
          </a:p>
          <a:p>
            <a:r>
              <a:rPr lang="en-IE" baseline="0" dirty="0" smtClean="0"/>
              <a:t>And of course there are pile of security tools like </a:t>
            </a:r>
            <a:r>
              <a:rPr lang="en-IE" baseline="0" dirty="0" err="1" smtClean="0"/>
              <a:t>Nmap</a:t>
            </a:r>
            <a:r>
              <a:rPr lang="en-IE" baseline="0" dirty="0" smtClean="0"/>
              <a:t>, </a:t>
            </a:r>
            <a:r>
              <a:rPr lang="en-IE" baseline="0" dirty="0" err="1" smtClean="0"/>
              <a:t>Metasploit</a:t>
            </a:r>
            <a:r>
              <a:rPr lang="en-IE" baseline="0" dirty="0" smtClean="0"/>
              <a:t>, SET, </a:t>
            </a:r>
            <a:r>
              <a:rPr lang="en-IE" baseline="0" dirty="0" err="1" smtClean="0"/>
              <a:t>Aircrack</a:t>
            </a:r>
            <a:r>
              <a:rPr lang="en-IE" baseline="0" dirty="0" smtClean="0"/>
              <a:t> and lots more – so please do volunteer!</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38</a:t>
            </a:fld>
            <a:endParaRPr lang="en-IE"/>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So for the rest of</a:t>
            </a:r>
            <a:r>
              <a:rPr lang="en-IE" baseline="0" dirty="0" smtClean="0"/>
              <a:t> the evening – unless anyone else has anything they want to say, feel free to mingle and socialise and grab a beer – or just head on. Try and talk to at least one other person that you had not met before.</a:t>
            </a:r>
          </a:p>
          <a:p>
            <a:endParaRPr lang="en-IE" baseline="0" dirty="0" smtClean="0"/>
          </a:p>
          <a:p>
            <a:r>
              <a:rPr lang="en-IE" baseline="0" dirty="0" smtClean="0"/>
              <a:t>In order to be able to run this on a monthly basis we need speakers as well as drinkers – so if you have any topic that you are interested in chatting about, please don’t be afraid – and do let me know in the next two weeks. The talks do not need to be polished at all – this is a great setting to try out some ideas you are working on . And even if you don’t have a full 40 </a:t>
            </a:r>
            <a:r>
              <a:rPr lang="en-IE" baseline="0" dirty="0" err="1" smtClean="0"/>
              <a:t>mins</a:t>
            </a:r>
            <a:r>
              <a:rPr lang="en-IE" baseline="0" dirty="0" smtClean="0"/>
              <a:t> – no issue either we can put a few talks together.</a:t>
            </a:r>
          </a:p>
          <a:p>
            <a:endParaRPr lang="en-IE" baseline="0" dirty="0" smtClean="0"/>
          </a:p>
          <a:p>
            <a:r>
              <a:rPr lang="en-IE" baseline="0" dirty="0" smtClean="0"/>
              <a:t>Oh and don’t forget to check out CorkSec.RobertMcArdle.com</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39</a:t>
            </a:fld>
            <a:endParaRPr lang="en-IE"/>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When the internet was first founded a non-profit organisation called the Internet Corporation for Assigned Names and Numbers (ICANN) was put together. Their purpose is to </a:t>
            </a:r>
            <a:r>
              <a:rPr lang="en-IE" baseline="0" dirty="0" err="1" smtClean="0"/>
              <a:t>oversea</a:t>
            </a:r>
            <a:r>
              <a:rPr lang="en-IE" baseline="0" dirty="0" smtClean="0"/>
              <a:t> a number of Internet related tasks. For starters they are responsible for the coordination of the DNS Root Zone of the Internet, and for the allocation of all IPv4 and IPv6 addresses. The IP allocation is handled by a sub organisation called IANA</a:t>
            </a:r>
            <a:endParaRPr lang="en-IE" dirty="0" smtClean="0"/>
          </a:p>
          <a:p>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4</a:t>
            </a:fld>
            <a:endParaRPr lang="en-IE"/>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xfrm>
            <a:off x="685800" y="228600"/>
            <a:ext cx="5502276" cy="4127500"/>
          </a:xfrm>
          <a:ln/>
        </p:spPr>
      </p:sp>
      <p:sp>
        <p:nvSpPr>
          <p:cNvPr id="29699" name="Notes Placeholder 2"/>
          <p:cNvSpPr>
            <a:spLocks noGrp="1"/>
          </p:cNvSpPr>
          <p:nvPr>
            <p:ph type="body" idx="1"/>
          </p:nvPr>
        </p:nvSpPr>
        <p:spPr>
          <a:noFill/>
          <a:ln/>
        </p:spPr>
        <p:txBody>
          <a:bodyPr>
            <a:normAutofit lnSpcReduction="10000"/>
          </a:bodyPr>
          <a:lstStyle/>
          <a:p>
            <a:r>
              <a:rPr lang="en-IE" dirty="0" smtClean="0"/>
              <a:t>All of the Internets 4294967296 IP addresses are assigned by the Internet Assigned Number Authority. It split the IP address space up into blocks, which are in turn designated to one of the Regional Internet Registries, of which there are 5. These organisations are responsible for in turn assigning these IP blocks to organisations in their regions.</a:t>
            </a:r>
          </a:p>
          <a:p>
            <a:endParaRPr lang="en-IE" dirty="0" smtClean="0"/>
          </a:p>
          <a:p>
            <a:r>
              <a:rPr lang="en-IE" dirty="0" smtClean="0"/>
              <a:t>These IP blocks are normally grouped into ASN (Autonomous System Numbers). An ASN is collection of connected IP prefixes all under the control of one or more network operators (normally one). For example the ASN for </a:t>
            </a:r>
            <a:r>
              <a:rPr lang="en-IE" dirty="0" err="1" smtClean="0"/>
              <a:t>Eircom</a:t>
            </a:r>
            <a:r>
              <a:rPr lang="en-IE" dirty="0" smtClean="0"/>
              <a:t> is AS5466 and the ASN for RTE is AS41073. You can use a site such as </a:t>
            </a:r>
            <a:r>
              <a:rPr lang="en-IE" dirty="0" smtClean="0">
                <a:hlinkClick r:id="rId3"/>
              </a:rPr>
              <a:t>http://www.cidr-report.org</a:t>
            </a:r>
            <a:r>
              <a:rPr lang="en-IE" dirty="0" smtClean="0"/>
              <a:t> to look up these ASNs, and see their upstream and downstream ASNs (the search is at the bottom of page). Upstream providers are those providing routing access for that organisation, while downstream are those which the organisation is providing routing access to.</a:t>
            </a:r>
          </a:p>
          <a:p>
            <a:endParaRPr lang="en-IE" dirty="0" smtClean="0"/>
          </a:p>
          <a:p>
            <a:r>
              <a:rPr lang="en-IE" dirty="0" smtClean="0"/>
              <a:t>The protocol for routing on the internet backbone is known as BGP.</a:t>
            </a:r>
          </a:p>
          <a:p>
            <a:endParaRPr lang="en-IE" dirty="0" smtClean="0"/>
          </a:p>
          <a:p>
            <a:r>
              <a:rPr lang="en-IE" dirty="0" smtClean="0"/>
              <a:t>All of this is useful to know, because</a:t>
            </a:r>
            <a:r>
              <a:rPr lang="en-IE" baseline="0" dirty="0" smtClean="0"/>
              <a:t> if you ever need to get a site or domain shutdown you can often start by contacting ICANN or IANA and work your way down to the relevant RIR, or the local Registrar they have assigned the domain / IP to.</a:t>
            </a:r>
            <a:endParaRPr lang="en-IE" dirty="0" smtClean="0"/>
          </a:p>
          <a:p>
            <a:endParaRPr lang="en-IE" dirty="0" smtClean="0"/>
          </a:p>
          <a:p>
            <a:r>
              <a:rPr lang="en-IE" b="1" dirty="0" smtClean="0"/>
              <a:t>Further</a:t>
            </a:r>
            <a:r>
              <a:rPr lang="en-IE" b="1" baseline="0" dirty="0" smtClean="0"/>
              <a:t> Info</a:t>
            </a:r>
          </a:p>
          <a:p>
            <a:r>
              <a:rPr lang="en-IE" dirty="0" smtClean="0">
                <a:hlinkClick r:id="rId4"/>
              </a:rPr>
              <a:t>http://en.wikipedia.org/wiki/Regional_Internet_registry</a:t>
            </a:r>
            <a:r>
              <a:rPr lang="en-IE" dirty="0" smtClean="0"/>
              <a:t> </a:t>
            </a:r>
          </a:p>
          <a:p>
            <a:r>
              <a:rPr lang="en-IE" dirty="0" smtClean="0">
                <a:hlinkClick r:id="rId5"/>
              </a:rPr>
              <a:t>http://en.wikipedia.org/wiki/Autonomous_system_(Internet)</a:t>
            </a:r>
            <a:endParaRPr lang="en-IE" b="1" dirty="0" smtClean="0"/>
          </a:p>
        </p:txBody>
      </p:sp>
      <p:sp>
        <p:nvSpPr>
          <p:cNvPr id="29700" name="Slide Number Placeholder 3"/>
          <p:cNvSpPr>
            <a:spLocks noGrp="1"/>
          </p:cNvSpPr>
          <p:nvPr>
            <p:ph type="sldNum" sz="quarter" idx="5"/>
          </p:nvPr>
        </p:nvSpPr>
        <p:spPr>
          <a:noFill/>
        </p:spPr>
        <p:txBody>
          <a:bodyPr/>
          <a:lstStyle/>
          <a:p>
            <a:pPr defTabSz="965200"/>
            <a:fld id="{43937100-77A9-4A62-B657-8CA10E7B876B}" type="slidenum">
              <a:rPr lang="en-US" altLang="zh-CN" smtClean="0"/>
              <a:pPr defTabSz="965200"/>
              <a:t>5</a:t>
            </a:fld>
            <a:endParaRPr lang="en-US"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So I assume everyone here is very familiar with how DNS hierarchy goes, from a </a:t>
            </a:r>
            <a:r>
              <a:rPr lang="en-IE" baseline="0" dirty="0" err="1" smtClean="0"/>
              <a:t>subdomain</a:t>
            </a:r>
            <a:r>
              <a:rPr lang="en-IE" baseline="0" dirty="0" smtClean="0"/>
              <a:t> all the way up the ROOT servers? Well think of this for a moment as a Tree – with the roots being the base of the tree (literally the roots), then branching into the various TLDs, domains, </a:t>
            </a:r>
            <a:r>
              <a:rPr lang="en-IE" baseline="0" dirty="0" err="1" smtClean="0"/>
              <a:t>subdomains</a:t>
            </a:r>
            <a:r>
              <a:rPr lang="en-IE" baseline="0" dirty="0" smtClean="0"/>
              <a:t> and so on.</a:t>
            </a:r>
          </a:p>
        </p:txBody>
      </p:sp>
      <p:sp>
        <p:nvSpPr>
          <p:cNvPr id="6" name="Slide Number Placeholder 5"/>
          <p:cNvSpPr>
            <a:spLocks noGrp="1"/>
          </p:cNvSpPr>
          <p:nvPr>
            <p:ph type="sldNum" sz="quarter" idx="12"/>
          </p:nvPr>
        </p:nvSpPr>
        <p:spPr/>
        <p:txBody>
          <a:bodyPr/>
          <a:lstStyle/>
          <a:p>
            <a:fld id="{B15C239E-3C96-4CE4-BCC3-7E5EB9073E9A}"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baseline="0" dirty="0" smtClean="0"/>
              <a:t>Well ICANN is only one tree in the forest that makes up the Internet. It is definitely by far the biggest such tree, but there are other DNS trees outside of it.</a:t>
            </a:r>
          </a:p>
          <a:p>
            <a:endParaRPr lang="en-IE" baseline="0" dirty="0" smtClean="0"/>
          </a:p>
          <a:p>
            <a:r>
              <a:rPr lang="en-IE" baseline="0" dirty="0" smtClean="0"/>
              <a:t>To access those other DNS trees you will either need to have a DNS Server that knows how to lookup your requests in multiple trees, or you can use a proxy to access them. In most cases an OS will not support these other trees out of the box, but its a very quick update to get access.</a:t>
            </a:r>
          </a:p>
          <a:p>
            <a:endParaRPr lang="en-IE" baseline="0" dirty="0" smtClean="0"/>
          </a:p>
          <a:p>
            <a:r>
              <a:rPr lang="en-IE" baseline="0" dirty="0" smtClean="0"/>
              <a:t>There are many other Alternative DNS Roots – or ADR for short, but almost all of them work in the same way as the classic ICANN setup – using standard DNS. The only differences stem from the root servers being outside ICANNS control. After that they have Domain Registrar etc. Lets have a look at some of them</a:t>
            </a:r>
            <a:endParaRPr lang="en-IE" dirty="0"/>
          </a:p>
        </p:txBody>
      </p:sp>
      <p:sp>
        <p:nvSpPr>
          <p:cNvPr id="6" name="Slide Number Placeholder 5"/>
          <p:cNvSpPr>
            <a:spLocks noGrp="1"/>
          </p:cNvSpPr>
          <p:nvPr>
            <p:ph type="sldNum" sz="quarter" idx="12"/>
          </p:nvPr>
        </p:nvSpPr>
        <p:spPr/>
        <p:txBody>
          <a:bodyPr/>
          <a:lstStyle/>
          <a:p>
            <a:fld id="{B15C239E-3C96-4CE4-BCC3-7E5EB9073E9A}"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err="1" smtClean="0"/>
              <a:t>OpenNic</a:t>
            </a:r>
            <a:r>
              <a:rPr lang="en-IE" dirty="0" smtClean="0"/>
              <a:t> has</a:t>
            </a:r>
            <a:r>
              <a:rPr lang="en-IE" baseline="0" dirty="0" smtClean="0"/>
              <a:t> been running since 2000 as an ADR to ICANNs version of the internet. Their mission is to be a democratic, non-national alternative to ICANN. ICANN itself is seen to be closely tied to the US government in particular, and the people behind </a:t>
            </a:r>
            <a:r>
              <a:rPr lang="en-IE" baseline="0" dirty="0" err="1" smtClean="0"/>
              <a:t>OpenNIC</a:t>
            </a:r>
            <a:r>
              <a:rPr lang="en-IE" baseline="0" dirty="0" smtClean="0"/>
              <a:t> do not want any nation having complete control of the internet.</a:t>
            </a:r>
          </a:p>
        </p:txBody>
      </p:sp>
      <p:sp>
        <p:nvSpPr>
          <p:cNvPr id="6" name="Slide Number Placeholder 5"/>
          <p:cNvSpPr>
            <a:spLocks noGrp="1"/>
          </p:cNvSpPr>
          <p:nvPr>
            <p:ph type="sldNum" sz="quarter" idx="12"/>
          </p:nvPr>
        </p:nvSpPr>
        <p:spPr/>
        <p:txBody>
          <a:bodyPr/>
          <a:lstStyle/>
          <a:p>
            <a:fld id="{B15C239E-3C96-4CE4-BCC3-7E5EB9073E9A}"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E" dirty="0" smtClean="0"/>
              <a:t>As you can see from their site – they are</a:t>
            </a:r>
            <a:r>
              <a:rPr lang="en-IE" baseline="0" dirty="0" smtClean="0"/>
              <a:t> pretty strong on pushing the open and democratic angles. You can also see how simple it is to use – just change your DNS to the one of the ones listed, and away you go.</a:t>
            </a:r>
            <a:endParaRPr lang="en-IE" dirty="0"/>
          </a:p>
        </p:txBody>
      </p:sp>
      <p:sp>
        <p:nvSpPr>
          <p:cNvPr id="4" name="Slide Number Placeholder 3"/>
          <p:cNvSpPr>
            <a:spLocks noGrp="1"/>
          </p:cNvSpPr>
          <p:nvPr>
            <p:ph type="sldNum" sz="quarter" idx="10"/>
          </p:nvPr>
        </p:nvSpPr>
        <p:spPr/>
        <p:txBody>
          <a:bodyPr/>
          <a:lstStyle/>
          <a:p>
            <a:fld id="{94CB9597-2D62-4795-86F8-154E793B55BD}" type="slidenum">
              <a:rPr lang="en-IE" smtClean="0"/>
              <a:pPr/>
              <a:t>9</a:t>
            </a:fld>
            <a:endParaRPr lang="en-I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1D8BD707-D9CF-40AE-B4C6-C98DA3205C09}" type="datetimeFigureOut">
              <a:rPr lang="en-US" smtClean="0"/>
              <a:pPr/>
              <a:t>8/16/2013</a:t>
            </a:fld>
            <a:endParaRPr lang="en-US"/>
          </a:p>
        </p:txBody>
      </p:sp>
      <p:sp>
        <p:nvSpPr>
          <p:cNvPr id="16" name="Slide Number Placeholder 15"/>
          <p:cNvSpPr>
            <a:spLocks noGrp="1"/>
          </p:cNvSpPr>
          <p:nvPr>
            <p:ph type="sldNum" sz="quarter" idx="11"/>
          </p:nvPr>
        </p:nvSpPr>
        <p:spPr/>
        <p:txBody>
          <a:bodyPr/>
          <a:lstStyle/>
          <a:p>
            <a:fld id="{B6F15528-21DE-4FAA-801E-634DDDAF4B2B}" type="slidenum">
              <a:rPr lang="en-US" smtClean="0"/>
              <a:pPr/>
              <a:t>‹#›</a:t>
            </a:fld>
            <a:endParaRPr lang="en-US"/>
          </a:p>
        </p:txBody>
      </p:sp>
      <p:sp>
        <p:nvSpPr>
          <p:cNvPr id="17" name="Footer Placeholder 16"/>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8/16/2013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8/16/2013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1D8BD707-D9CF-40AE-B4C6-C98DA3205C09}" type="datetimeFigureOut">
              <a:rPr lang="en-US" smtClean="0"/>
              <a:pPr/>
              <a:t>8/16/2013</a:t>
            </a:fld>
            <a:endParaRPr lang="en-US"/>
          </a:p>
        </p:txBody>
      </p:sp>
      <p:sp>
        <p:nvSpPr>
          <p:cNvPr id="15" name="Slide Number Placeholder 14"/>
          <p:cNvSpPr>
            <a:spLocks noGrp="1"/>
          </p:cNvSpPr>
          <p:nvPr>
            <p:ph type="sldNum" sz="quarter" idx="15"/>
          </p:nvPr>
        </p:nvSpPr>
        <p:spPr/>
        <p:txBody>
          <a:bodyPr/>
          <a:lstStyle>
            <a:lvl1pPr algn="ctr">
              <a:defRPr/>
            </a:lvl1pPr>
          </a:lstStyle>
          <a:p>
            <a:fld id="{B6F15528-21DE-4FAA-801E-634DDDAF4B2B}" type="slidenum">
              <a:rPr lang="en-US" smtClean="0"/>
              <a:pPr/>
              <a:t>‹#›</a:t>
            </a:fld>
            <a:endParaRPr lang="en-US"/>
          </a:p>
        </p:txBody>
      </p:sp>
      <p:sp>
        <p:nvSpPr>
          <p:cNvPr id="16" name="Footer Placeholder 15"/>
          <p:cNvSpPr>
            <a:spLocks noGrp="1"/>
          </p:cNvSpPr>
          <p:nvPr>
            <p:ph type="ftr" sz="quarter" idx="16"/>
          </p:nvPr>
        </p:nvSpPr>
        <p:spPr/>
        <p:txBody>
          <a:bodyPr/>
          <a:lstStyle/>
          <a:p>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D8BD707-D9CF-40AE-B4C6-C98DA3205C09}" type="datetimeFigureOut">
              <a:rPr lang="en-US" smtClean="0"/>
              <a:pPr/>
              <a:t>8/16/2013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8BD707-D9CF-40AE-B4C6-C98DA3205C09}" type="datetimeFigureOut">
              <a:rPr lang="en-US" smtClean="0"/>
              <a:pPr/>
              <a:t>8/16/2013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8/16/2013</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8/16/2013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8/16/2013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1D8BD707-D9CF-40AE-B4C6-C98DA3205C09}" type="datetimeFigureOut">
              <a:rPr lang="en-US" smtClean="0"/>
              <a:pPr/>
              <a:t>8/16/2013</a:t>
            </a:fld>
            <a:endParaRPr lang="en-US"/>
          </a:p>
        </p:txBody>
      </p:sp>
      <p:sp>
        <p:nvSpPr>
          <p:cNvPr id="9" name="Slide Number Placeholder 8"/>
          <p:cNvSpPr>
            <a:spLocks noGrp="1"/>
          </p:cNvSpPr>
          <p:nvPr>
            <p:ph type="sldNum" sz="quarter" idx="15"/>
          </p:nvPr>
        </p:nvSpPr>
        <p:spPr/>
        <p:txBody>
          <a:bodyPr/>
          <a:lstStyle/>
          <a:p>
            <a:fld id="{B6F15528-21DE-4FAA-801E-634DDDAF4B2B}" type="slidenum">
              <a:rPr lang="en-US" smtClean="0"/>
              <a:pPr/>
              <a:t>‹#›</a:t>
            </a:fld>
            <a:endParaRPr lang="en-US"/>
          </a:p>
        </p:txBody>
      </p:sp>
      <p:sp>
        <p:nvSpPr>
          <p:cNvPr id="10" name="Footer Placeholder 9"/>
          <p:cNvSpPr>
            <a:spLocks noGrp="1"/>
          </p:cNvSpPr>
          <p:nvPr>
            <p:ph type="ftr" sz="quarter" idx="16"/>
          </p:nvPr>
        </p:nvSpPr>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1D8BD707-D9CF-40AE-B4C6-C98DA3205C09}" type="datetimeFigureOut">
              <a:rPr lang="en-US" smtClean="0"/>
              <a:pPr/>
              <a:t>8/16/2013</a:t>
            </a:fld>
            <a:endParaRPr lang="en-US"/>
          </a:p>
        </p:txBody>
      </p:sp>
      <p:sp>
        <p:nvSpPr>
          <p:cNvPr id="9" name="Slide Number Placeholder 8"/>
          <p:cNvSpPr>
            <a:spLocks noGrp="1"/>
          </p:cNvSpPr>
          <p:nvPr>
            <p:ph type="sldNum" sz="quarter" idx="11"/>
          </p:nvPr>
        </p:nvSpPr>
        <p:spPr/>
        <p:txBody>
          <a:bodyPr/>
          <a:lstStyle/>
          <a:p>
            <a:fld id="{B6F15528-21DE-4FAA-801E-634DDDAF4B2B}"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1D8BD707-D9CF-40AE-B4C6-C98DA3205C09}" type="datetimeFigureOut">
              <a:rPr lang="en-US" smtClean="0"/>
              <a:pPr/>
              <a:t>8/16/2013</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6F15528-21DE-4FAA-801E-634DDDAF4B2B}" type="slidenum">
              <a:rPr lang="en-US" smtClean="0"/>
              <a:pPr/>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1"/>
          <p:cNvSpPr txBox="1">
            <a:spLocks/>
          </p:cNvSpPr>
          <p:nvPr/>
        </p:nvSpPr>
        <p:spPr>
          <a:xfrm>
            <a:off x="381000" y="228600"/>
            <a:ext cx="8305800" cy="5029200"/>
          </a:xfrm>
          <a:prstGeom prst="rect">
            <a:avLst/>
          </a:prstGeom>
        </p:spPr>
        <p:txBody>
          <a:bodyPr/>
          <a:lstStyle/>
          <a:p>
            <a:pPr algn="ct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Cork | Sec #2 (also DC021353)</a:t>
            </a:r>
          </a:p>
          <a:p>
            <a:pPr algn="ct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endParaRPr>
          </a:p>
          <a:p>
            <a:pPr>
              <a:buFont typeface="Arial" pitchFamily="34" charset="0"/>
              <a:buChar cha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 18:30-19:30 Socialising </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a:t>
            </a:r>
            <a:b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br>
            <a:endPar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endParaRPr>
          </a:p>
          <a:p>
            <a:pPr>
              <a:buFont typeface="Arial" pitchFamily="34" charset="0"/>
              <a:buChar cha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 19:30-19:50 </a:t>
            </a:r>
            <a:r>
              <a:rPr lang="en-IE" sz="2800" dirty="0" smtClean="0"/>
              <a:t>"Personal email accounts - the holy grail of identity theft" - Marcus </a:t>
            </a:r>
            <a:r>
              <a:rPr lang="en-IE" sz="2800" dirty="0" err="1" smtClean="0"/>
              <a:t>Viertel</a:t>
            </a:r>
            <a:r>
              <a:rPr lang="en-IE" sz="2800" dirty="0" smtClean="0"/>
              <a:t/>
            </a:r>
            <a:br>
              <a:rPr lang="en-IE" sz="2800" dirty="0" smtClean="0"/>
            </a:br>
            <a:endParaRPr lang="en-IE" sz="2800" dirty="0" smtClean="0"/>
          </a:p>
          <a:p>
            <a:pPr>
              <a:buFont typeface="Arial" pitchFamily="34" charset="0"/>
              <a:buChar char="•"/>
            </a:pPr>
            <a:r>
              <a:rPr lang="en-IE" sz="2800" dirty="0" smtClean="0"/>
              <a:t> 19:55-20:15 – “A little .bit odd - fun with Alternative Domain Roots" by Bob McArdle</a:t>
            </a:r>
            <a:br>
              <a:rPr lang="en-IE" sz="2800" dirty="0" smtClean="0"/>
            </a:br>
            <a:endParaRPr lang="en-IE" sz="2800" dirty="0" smtClean="0"/>
          </a:p>
          <a:p>
            <a:pPr>
              <a:buFont typeface="Arial" pitchFamily="34" charset="0"/>
              <a:buChar char="•"/>
            </a:pPr>
            <a:r>
              <a:rPr lang="en-IE" sz="2800" dirty="0" smtClean="0"/>
              <a:t> </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20:15-??? More Socialising</a:t>
            </a:r>
          </a:p>
          <a:p>
            <a:pPr marL="0" marR="0" lvl="0" indent="0" algn="ctr" defTabSz="914400" rtl="0" eaLnBrk="1" fontAlgn="auto" latinLnBrk="0" hangingPunct="1">
              <a:lnSpc>
                <a:spcPct val="100000"/>
              </a:lnSpc>
              <a:spcBef>
                <a:spcPct val="0"/>
              </a:spcBef>
              <a:spcAft>
                <a:spcPts val="0"/>
              </a:spcAft>
              <a:buClrTx/>
              <a:buSzTx/>
              <a:buFont typeface="Arial" pitchFamily="34" charset="0"/>
              <a:buChar char="•"/>
              <a:tabLst/>
              <a:defRPr/>
            </a:pP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pitchFamily="2" charset="2"/>
            </a:endParaRPr>
          </a:p>
          <a:p>
            <a:pPr marL="0" marR="0" lvl="0" indent="0" algn="ctr" defTabSz="914400" rtl="0" eaLnBrk="1" fontAlgn="auto" latinLnBrk="0" hangingPunct="1">
              <a:lnSpc>
                <a:spcPct val="100000"/>
              </a:lnSpc>
              <a:spcBef>
                <a:spcPct val="0"/>
              </a:spcBef>
              <a:spcAft>
                <a:spcPts val="0"/>
              </a:spcAft>
              <a:buClrTx/>
              <a:buSzTx/>
              <a:tabLst/>
              <a:defRP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SSID: </a:t>
            </a:r>
            <a:r>
              <a:rPr kumimoji="0" lang="en-IE" sz="2800" b="0" i="0" u="none" strike="noStrike" kern="1200" cap="none" spc="-100" normalizeH="0" baseline="0" noProof="0" dirty="0" err="1"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FreeWifiAskServerVIP</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 = </a:t>
            </a:r>
            <a:r>
              <a:rPr kumimoji="0" lang="en-IE" sz="2800" b="0" i="0" u="none" strike="noStrike" kern="1200" cap="none" spc="-100" normalizeH="0" baseline="0" noProof="0" dirty="0" err="1"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sohowifi</a:t>
            </a:r>
            <a:endParaRPr lang="en-IE" sz="2800" spc="-100" dirty="0" smtClean="0">
              <a:ln w="3200">
                <a:solidFill>
                  <a:schemeClr val="bg2">
                    <a:shade val="75000"/>
                    <a:alpha val="25000"/>
                  </a:schemeClr>
                </a:solidFill>
                <a:prstDash val="solid"/>
                <a:round/>
              </a:ln>
              <a:effectLst>
                <a:innerShdw blurRad="50800" dist="25400" dir="13500000">
                  <a:prstClr val="black">
                    <a:alpha val="70000"/>
                  </a:prstClr>
                </a:innerShdw>
              </a:effectLst>
              <a:latin typeface="+mj-lt"/>
              <a:ea typeface="+mj-ea"/>
              <a:cs typeface="+mj-cs"/>
              <a:sym typeface="Wingdings" pitchFamily="2" charset="2"/>
            </a:endParaRPr>
          </a:p>
          <a:p>
            <a:pPr marL="0" marR="0" lvl="0" indent="0" algn="ctr" defTabSz="914400" rtl="0" eaLnBrk="1" fontAlgn="auto" latinLnBrk="0" hangingPunct="1">
              <a:lnSpc>
                <a:spcPct val="100000"/>
              </a:lnSpc>
              <a:spcBef>
                <a:spcPct val="0"/>
              </a:spcBef>
              <a:spcAft>
                <a:spcPts val="0"/>
              </a:spcAft>
              <a:buClrTx/>
              <a:buSzTx/>
              <a:tabLst/>
              <a:defRPr/>
            </a:pP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sym typeface="Wingdings" pitchFamily="2" charset="2"/>
              </a:rPr>
              <a:t>corksec.robertmcardle.com</a:t>
            </a: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
            </a:r>
            <a:b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br>
            <a: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t/>
            </a:r>
            <a:br>
              <a:rPr kumimoji="0" lang="en-IE" sz="2800" b="0" i="0" u="none" strike="noStrike" kern="1200" cap="none" spc="-100" normalizeH="0" baseline="0" noProof="0" dirty="0" smtClean="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rPr>
            </a:br>
            <a:endParaRPr kumimoji="0" lang="en-IE" sz="2800" b="0" i="0" u="none" strike="noStrike" kern="1200" cap="none" spc="-100" normalizeH="0" baseline="0" noProof="0" dirty="0">
              <a:ln w="3200">
                <a:solidFill>
                  <a:schemeClr val="bg2">
                    <a:shade val="75000"/>
                    <a:alpha val="25000"/>
                  </a:schemeClr>
                </a:solidFill>
                <a:prstDash val="solid"/>
                <a:round/>
              </a:ln>
              <a:solidFill>
                <a:schemeClr val="tx1"/>
              </a:solidFill>
              <a:effectLst>
                <a:innerShdw blurRad="50800" dist="25400" dir="13500000">
                  <a:prstClr val="black">
                    <a:alpha val="70000"/>
                  </a:prstClr>
                </a:innerShdw>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E"/>
          </a:p>
        </p:txBody>
      </p:sp>
      <p:sp>
        <p:nvSpPr>
          <p:cNvPr id="3" name="Title 2"/>
          <p:cNvSpPr>
            <a:spLocks noGrp="1"/>
          </p:cNvSpPr>
          <p:nvPr>
            <p:ph type="title"/>
          </p:nvPr>
        </p:nvSpPr>
        <p:spPr/>
        <p:txBody>
          <a:bodyPr/>
          <a:lstStyle/>
          <a:p>
            <a:endParaRPr lang="en-IE"/>
          </a:p>
        </p:txBody>
      </p:sp>
      <p:pic>
        <p:nvPicPr>
          <p:cNvPr id="4" name="Picture 3" descr="OpenNIC_TLDs.png"/>
          <p:cNvPicPr>
            <a:picLocks noChangeAspect="1"/>
          </p:cNvPicPr>
          <p:nvPr/>
        </p:nvPicPr>
        <p:blipFill>
          <a:blip r:embed="rId3" cstate="print"/>
          <a:stretch>
            <a:fillRect/>
          </a:stretch>
        </p:blipFill>
        <p:spPr>
          <a:xfrm>
            <a:off x="0" y="206114"/>
            <a:ext cx="9144000" cy="6445771"/>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55298" name="Picture 2" descr="http://www.new-nations.net/images/transparent.png"/>
          <p:cNvPicPr>
            <a:picLocks noChangeAspect="1" noChangeArrowheads="1"/>
          </p:cNvPicPr>
          <p:nvPr/>
        </p:nvPicPr>
        <p:blipFill>
          <a:blip r:embed="rId3" cstate="print"/>
          <a:srcRect/>
          <a:stretch>
            <a:fillRect/>
          </a:stretch>
        </p:blipFill>
        <p:spPr bwMode="auto">
          <a:xfrm>
            <a:off x="155575" y="-1782763"/>
            <a:ext cx="8810625" cy="3714751"/>
          </a:xfrm>
          <a:prstGeom prst="rect">
            <a:avLst/>
          </a:prstGeom>
          <a:noFill/>
        </p:spPr>
      </p:pic>
      <p:pic>
        <p:nvPicPr>
          <p:cNvPr id="55299" name="Picture 3"/>
          <p:cNvPicPr>
            <a:picLocks noChangeAspect="1" noChangeArrowheads="1"/>
          </p:cNvPicPr>
          <p:nvPr/>
        </p:nvPicPr>
        <p:blipFill>
          <a:blip r:embed="rId4" cstate="print"/>
          <a:srcRect/>
          <a:stretch>
            <a:fillRect/>
          </a:stretch>
        </p:blipFill>
        <p:spPr bwMode="auto">
          <a:xfrm>
            <a:off x="42863" y="852488"/>
            <a:ext cx="9058275" cy="51530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57346" name="Picture 2" descr="http://cesidianroot.net/crt-map-867.png"/>
          <p:cNvPicPr>
            <a:picLocks noChangeAspect="1" noChangeArrowheads="1"/>
          </p:cNvPicPr>
          <p:nvPr/>
        </p:nvPicPr>
        <p:blipFill>
          <a:blip r:embed="rId3" cstate="print"/>
          <a:srcRect/>
          <a:stretch>
            <a:fillRect/>
          </a:stretch>
        </p:blipFill>
        <p:spPr bwMode="auto">
          <a:xfrm>
            <a:off x="0" y="1016652"/>
            <a:ext cx="9144000" cy="4608915"/>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58370" name="Picture 2"/>
          <p:cNvPicPr>
            <a:picLocks noChangeAspect="1" noChangeArrowheads="1"/>
          </p:cNvPicPr>
          <p:nvPr/>
        </p:nvPicPr>
        <p:blipFill>
          <a:blip r:embed="rId3" cstate="print"/>
          <a:srcRect/>
          <a:stretch>
            <a:fillRect/>
          </a:stretch>
        </p:blipFill>
        <p:spPr bwMode="auto">
          <a:xfrm>
            <a:off x="327211" y="0"/>
            <a:ext cx="8466154"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905000"/>
            <a:ext cx="8229600" cy="4572000"/>
          </a:xfrm>
        </p:spPr>
        <p:txBody>
          <a:bodyPr>
            <a:normAutofit/>
          </a:bodyPr>
          <a:lstStyle/>
          <a:p>
            <a:pPr algn="ctr">
              <a:buNone/>
            </a:pPr>
            <a:r>
              <a:rPr lang="en-IE" sz="18000" b="1" dirty="0" smtClean="0"/>
              <a:t>.42</a:t>
            </a:r>
            <a:endParaRPr lang="en-IE" sz="18000" b="1"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752600"/>
            <a:ext cx="8229600" cy="4572000"/>
          </a:xfrm>
        </p:spPr>
        <p:txBody>
          <a:bodyPr>
            <a:normAutofit/>
          </a:bodyPr>
          <a:lstStyle/>
          <a:p>
            <a:pPr algn="ctr">
              <a:buNone/>
            </a:pPr>
            <a:r>
              <a:rPr lang="en-IE" sz="6000" b="1" dirty="0" smtClean="0"/>
              <a:t>192.168.1.42</a:t>
            </a:r>
          </a:p>
          <a:p>
            <a:pPr algn="ctr">
              <a:buNone/>
            </a:pPr>
            <a:endParaRPr lang="en-IE" sz="6000" b="1" dirty="0" smtClean="0"/>
          </a:p>
          <a:p>
            <a:pPr algn="ctr">
              <a:buNone/>
            </a:pPr>
            <a:r>
              <a:rPr lang="en-IE" sz="6000" b="1" dirty="0" smtClean="0"/>
              <a:t>1.2.3.4</a:t>
            </a:r>
            <a:endParaRPr lang="en-IE" sz="6000" b="1" dirty="0"/>
          </a:p>
        </p:txBody>
      </p:sp>
      <p:cxnSp>
        <p:nvCxnSpPr>
          <p:cNvPr id="4" name="Straight Arrow Connector 3"/>
          <p:cNvCxnSpPr/>
          <p:nvPr/>
        </p:nvCxnSpPr>
        <p:spPr>
          <a:xfrm>
            <a:off x="4495800" y="2819400"/>
            <a:ext cx="0" cy="1066800"/>
          </a:xfrm>
          <a:prstGeom prst="straightConnector1">
            <a:avLst/>
          </a:prstGeom>
          <a:ln w="76200">
            <a:solidFill>
              <a:srgbClr val="C0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905000"/>
            <a:ext cx="8229600" cy="4572000"/>
          </a:xfrm>
        </p:spPr>
        <p:txBody>
          <a:bodyPr>
            <a:normAutofit/>
          </a:bodyPr>
          <a:lstStyle/>
          <a:p>
            <a:pPr algn="ctr">
              <a:buNone/>
            </a:pPr>
            <a:r>
              <a:rPr lang="en-IE" sz="18000" b="1" dirty="0" smtClean="0"/>
              <a:t>.BIT</a:t>
            </a:r>
            <a:endParaRPr lang="en-IE" sz="18000" b="1"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1746" name="Picture 2" descr="http://devtome.com/lib/exe/fetch.php?hash=58a424&amp;media=http%3A%2F%2Fi.imgur.com%2F2h6a95A.png"/>
          <p:cNvPicPr>
            <a:picLocks noChangeAspect="1" noChangeArrowheads="1"/>
          </p:cNvPicPr>
          <p:nvPr/>
        </p:nvPicPr>
        <p:blipFill>
          <a:blip r:embed="rId3" cstate="print"/>
          <a:srcRect/>
          <a:stretch>
            <a:fillRect/>
          </a:stretch>
        </p:blipFill>
        <p:spPr bwMode="auto">
          <a:xfrm>
            <a:off x="1201275" y="69815"/>
            <a:ext cx="6938682" cy="6700105"/>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5" name="Picture 4" descr="BitDomains_cost.png"/>
          <p:cNvPicPr>
            <a:picLocks noChangeAspect="1"/>
          </p:cNvPicPr>
          <p:nvPr/>
        </p:nvPicPr>
        <p:blipFill>
          <a:blip r:embed="rId3" cstate="print"/>
          <a:stretch>
            <a:fillRect/>
          </a:stretch>
        </p:blipFill>
        <p:spPr>
          <a:xfrm>
            <a:off x="0" y="2234514"/>
            <a:ext cx="9233137" cy="2413686"/>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27651" name="Picture 3"/>
          <p:cNvPicPr>
            <a:picLocks noChangeAspect="1" noChangeArrowheads="1"/>
          </p:cNvPicPr>
          <p:nvPr/>
        </p:nvPicPr>
        <p:blipFill>
          <a:blip r:embed="rId3" cstate="print"/>
          <a:srcRect/>
          <a:stretch>
            <a:fillRect/>
          </a:stretch>
        </p:blipFill>
        <p:spPr bwMode="auto">
          <a:xfrm>
            <a:off x="-1201274" y="-1757085"/>
            <a:ext cx="13487400" cy="119253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IE" dirty="0" smtClean="0"/>
              <a:t>Bob McArdle</a:t>
            </a:r>
          </a:p>
          <a:p>
            <a:endParaRPr lang="en-IE" dirty="0" smtClean="0"/>
          </a:p>
          <a:p>
            <a:r>
              <a:rPr lang="en-IE" dirty="0" smtClean="0"/>
              <a:t>@</a:t>
            </a:r>
            <a:r>
              <a:rPr lang="en-IE" dirty="0" err="1" smtClean="0"/>
              <a:t>BobMcArdle</a:t>
            </a:r>
            <a:endParaRPr lang="en-IE" dirty="0" smtClean="0"/>
          </a:p>
          <a:p>
            <a:endParaRPr lang="en-IE" dirty="0" smtClean="0"/>
          </a:p>
          <a:p>
            <a:endParaRPr lang="en-IE" dirty="0" smtClean="0"/>
          </a:p>
          <a:p>
            <a:r>
              <a:rPr lang="en-IE" dirty="0" smtClean="0"/>
              <a:t>Cork | Sec</a:t>
            </a:r>
          </a:p>
        </p:txBody>
      </p:sp>
      <p:sp>
        <p:nvSpPr>
          <p:cNvPr id="2" name="Title 1"/>
          <p:cNvSpPr>
            <a:spLocks noGrp="1"/>
          </p:cNvSpPr>
          <p:nvPr>
            <p:ph type="ctrTitle"/>
          </p:nvPr>
        </p:nvSpPr>
        <p:spPr/>
        <p:txBody>
          <a:bodyPr/>
          <a:lstStyle/>
          <a:p>
            <a:r>
              <a:rPr lang="en-IE" dirty="0" smtClean="0"/>
              <a:t>A little .bit odd</a:t>
            </a:r>
            <a:br>
              <a:rPr lang="en-IE" dirty="0" smtClean="0"/>
            </a:br>
            <a:r>
              <a:rPr lang="en-IE" sz="4400" dirty="0" smtClean="0"/>
              <a:t>Fun with Alternative Domain Roots</a:t>
            </a:r>
            <a:endParaRPr lang="en-IE" sz="44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5" name="Picture 4" descr="BTC-NMC_rates_20130530.png"/>
          <p:cNvPicPr>
            <a:picLocks noChangeAspect="1"/>
          </p:cNvPicPr>
          <p:nvPr/>
        </p:nvPicPr>
        <p:blipFill>
          <a:blip r:embed="rId3" cstate="print"/>
          <a:stretch>
            <a:fillRect/>
          </a:stretch>
        </p:blipFill>
        <p:spPr>
          <a:xfrm>
            <a:off x="789903" y="0"/>
            <a:ext cx="7592097" cy="6858000"/>
          </a:xfrm>
          <a:prstGeom prst="rect">
            <a:avLst/>
          </a:prstGeom>
        </p:spPr>
      </p:pic>
      <p:sp>
        <p:nvSpPr>
          <p:cNvPr id="6" name="Rectangle 5"/>
          <p:cNvSpPr/>
          <p:nvPr/>
        </p:nvSpPr>
        <p:spPr bwMode="auto">
          <a:xfrm>
            <a:off x="3733800" y="1371600"/>
            <a:ext cx="1600200" cy="3048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_tradnl"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IE" sz="5400" dirty="0" smtClean="0"/>
              <a:t>134 USD / BTC x</a:t>
            </a:r>
          </a:p>
          <a:p>
            <a:r>
              <a:rPr lang="en-IE" sz="5400" dirty="0" smtClean="0"/>
              <a:t>0.00576 BTC / NMC x</a:t>
            </a:r>
          </a:p>
          <a:p>
            <a:r>
              <a:rPr lang="en-IE" sz="5400" dirty="0" smtClean="0"/>
              <a:t>0.015 NMC / domain = </a:t>
            </a:r>
          </a:p>
          <a:p>
            <a:r>
              <a:rPr lang="en-IE" sz="5400" b="1" dirty="0" smtClean="0">
                <a:solidFill>
                  <a:srgbClr val="C00000"/>
                </a:solidFill>
              </a:rPr>
              <a:t>1.1 cent per domain !!!</a:t>
            </a:r>
            <a:endParaRPr lang="en-IE" sz="5400" b="1" dirty="0">
              <a:solidFill>
                <a:srgbClr val="C00000"/>
              </a:solidFill>
            </a:endParaRPr>
          </a:p>
        </p:txBody>
      </p:sp>
      <p:sp>
        <p:nvSpPr>
          <p:cNvPr id="3" name="Title 2"/>
          <p:cNvSpPr>
            <a:spLocks noGrp="1"/>
          </p:cNvSpPr>
          <p:nvPr>
            <p:ph type="title"/>
          </p:nvPr>
        </p:nvSpPr>
        <p:spPr/>
        <p:txBody>
          <a:bodyPr/>
          <a:lstStyle/>
          <a:p>
            <a:endParaRPr lang="en-IE"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cache.gawkerassets.com/assets/images/4/2011/11/80a087c7fcfae260602cce912167dbcd.jpg"/>
          <p:cNvPicPr>
            <a:picLocks noChangeAspect="1" noChangeArrowheads="1"/>
          </p:cNvPicPr>
          <p:nvPr/>
        </p:nvPicPr>
        <p:blipFill>
          <a:blip r:embed="rId3" cstate="print"/>
          <a:srcRect/>
          <a:stretch>
            <a:fillRect/>
          </a:stretch>
        </p:blipFill>
        <p:spPr bwMode="auto">
          <a:xfrm>
            <a:off x="-324544" y="0"/>
            <a:ext cx="10289571" cy="6858000"/>
          </a:xfrm>
          <a:prstGeom prst="rect">
            <a:avLst/>
          </a:prstGeom>
          <a:noFill/>
        </p:spPr>
      </p:pic>
      <p:sp>
        <p:nvSpPr>
          <p:cNvPr id="3" name="&quot;No&quot; Symbol 2"/>
          <p:cNvSpPr/>
          <p:nvPr/>
        </p:nvSpPr>
        <p:spPr bwMode="auto">
          <a:xfrm>
            <a:off x="573735" y="0"/>
            <a:ext cx="7799294" cy="6858000"/>
          </a:xfrm>
          <a:prstGeom prst="noSmoking">
            <a:avLst/>
          </a:prstGeom>
          <a:solidFill>
            <a:srgbClr val="C00000">
              <a:alpha val="55000"/>
            </a:srgbClr>
          </a:solidFill>
          <a:ln w="63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3" cstate="print"/>
          <a:srcRect/>
          <a:stretch>
            <a:fillRect/>
          </a:stretch>
        </p:blipFill>
        <p:spPr bwMode="auto">
          <a:xfrm>
            <a:off x="585788" y="776288"/>
            <a:ext cx="7972425" cy="5305425"/>
          </a:xfrm>
          <a:prstGeom prst="rect">
            <a:avLst/>
          </a:prstGeom>
          <a:noFill/>
          <a:ln w="9525">
            <a:noFill/>
            <a:miter lim="800000"/>
            <a:headEnd/>
            <a:tailEnd/>
          </a:ln>
        </p:spPr>
      </p:pic>
      <p:sp>
        <p:nvSpPr>
          <p:cNvPr id="4" name="Rectangle 3"/>
          <p:cNvSpPr/>
          <p:nvPr/>
        </p:nvSpPr>
        <p:spPr bwMode="auto">
          <a:xfrm>
            <a:off x="519953" y="2133600"/>
            <a:ext cx="6311153" cy="1272988"/>
          </a:xfrm>
          <a:prstGeom prst="rect">
            <a:avLst/>
          </a:prstGeom>
          <a:noFill/>
          <a:ln w="63500" cap="flat" cmpd="sng" algn="ctr">
            <a:solidFill>
              <a:srgbClr val="C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http://www.superbwallpapers.com/wallpapers/vector/anonymous-15357-1680x1050.jpg"/>
          <p:cNvPicPr>
            <a:picLocks noChangeAspect="1" noChangeArrowheads="1"/>
          </p:cNvPicPr>
          <p:nvPr/>
        </p:nvPicPr>
        <p:blipFill>
          <a:blip r:embed="rId3" cstate="print"/>
          <a:srcRect/>
          <a:stretch>
            <a:fillRect/>
          </a:stretch>
        </p:blipFill>
        <p:spPr bwMode="auto">
          <a:xfrm>
            <a:off x="-986109" y="0"/>
            <a:ext cx="10972800" cy="6858000"/>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3" cstate="print"/>
          <a:srcRect/>
          <a:stretch>
            <a:fillRect/>
          </a:stretch>
        </p:blipFill>
        <p:spPr bwMode="auto">
          <a:xfrm>
            <a:off x="-1201274" y="-1757085"/>
            <a:ext cx="13487400" cy="119253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cache.gawkerassets.com/assets/images/4/2011/11/80a087c7fcfae260602cce912167dbcd.jpg"/>
          <p:cNvPicPr>
            <a:picLocks noChangeAspect="1" noChangeArrowheads="1"/>
          </p:cNvPicPr>
          <p:nvPr/>
        </p:nvPicPr>
        <p:blipFill>
          <a:blip r:embed="rId3" cstate="print"/>
          <a:srcRect/>
          <a:stretch>
            <a:fillRect/>
          </a:stretch>
        </p:blipFill>
        <p:spPr bwMode="auto">
          <a:xfrm>
            <a:off x="-324544" y="0"/>
            <a:ext cx="10289571" cy="6858000"/>
          </a:xfrm>
          <a:prstGeom prst="rect">
            <a:avLst/>
          </a:prstGeom>
          <a:noFill/>
        </p:spPr>
      </p:pic>
      <p:sp>
        <p:nvSpPr>
          <p:cNvPr id="3" name="&quot;No&quot; Symbol 2"/>
          <p:cNvSpPr/>
          <p:nvPr/>
        </p:nvSpPr>
        <p:spPr bwMode="auto">
          <a:xfrm>
            <a:off x="573735" y="0"/>
            <a:ext cx="7799294" cy="6858000"/>
          </a:xfrm>
          <a:prstGeom prst="noSmoking">
            <a:avLst/>
          </a:prstGeom>
          <a:solidFill>
            <a:srgbClr val="C00000">
              <a:alpha val="55000"/>
            </a:srgbClr>
          </a:solidFill>
          <a:ln w="63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dirty="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cstate="print"/>
          <a:srcRect/>
          <a:stretch>
            <a:fillRect/>
          </a:stretch>
        </p:blipFill>
        <p:spPr bwMode="auto">
          <a:xfrm>
            <a:off x="585788" y="776288"/>
            <a:ext cx="7972425" cy="5305425"/>
          </a:xfrm>
          <a:prstGeom prst="rect">
            <a:avLst/>
          </a:prstGeom>
          <a:noFill/>
          <a:ln w="9525">
            <a:noFill/>
            <a:miter lim="800000"/>
            <a:headEnd/>
            <a:tailEnd/>
          </a:ln>
        </p:spPr>
      </p:pic>
      <p:sp>
        <p:nvSpPr>
          <p:cNvPr id="3" name="Rectangle 2"/>
          <p:cNvSpPr/>
          <p:nvPr/>
        </p:nvSpPr>
        <p:spPr bwMode="auto">
          <a:xfrm>
            <a:off x="519953" y="2133600"/>
            <a:ext cx="6311153" cy="1272988"/>
          </a:xfrm>
          <a:prstGeom prst="rect">
            <a:avLst/>
          </a:prstGeom>
          <a:noFill/>
          <a:ln w="63500" cap="flat" cmpd="sng" algn="ctr">
            <a:solidFill>
              <a:srgbClr val="C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www.superbwallpapers.com/wallpapers/vector/anonymous-15357-1680x1050.jpg"/>
          <p:cNvPicPr>
            <a:picLocks noChangeAspect="1" noChangeArrowheads="1"/>
          </p:cNvPicPr>
          <p:nvPr/>
        </p:nvPicPr>
        <p:blipFill>
          <a:blip r:embed="rId3" cstate="print"/>
          <a:srcRect/>
          <a:stretch>
            <a:fillRect/>
          </a:stretch>
        </p:blipFill>
        <p:spPr bwMode="auto">
          <a:xfrm>
            <a:off x="-986109" y="0"/>
            <a:ext cx="10972800" cy="6858000"/>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4" name="Picture 3" descr="bitshara.png"/>
          <p:cNvPicPr>
            <a:picLocks noChangeAspect="1"/>
          </p:cNvPicPr>
          <p:nvPr/>
        </p:nvPicPr>
        <p:blipFill>
          <a:blip r:embed="rId3" cstate="print"/>
          <a:stretch>
            <a:fillRect/>
          </a:stretch>
        </p:blipFill>
        <p:spPr>
          <a:xfrm>
            <a:off x="1" y="1858400"/>
            <a:ext cx="9144000" cy="2960915"/>
          </a:xfrm>
          <a:prstGeom prst="rect">
            <a:avLst/>
          </a:prstGeom>
        </p:spPr>
      </p:pic>
      <p:sp>
        <p:nvSpPr>
          <p:cNvPr id="5" name="Rectangle 4"/>
          <p:cNvSpPr/>
          <p:nvPr/>
        </p:nvSpPr>
        <p:spPr bwMode="auto">
          <a:xfrm>
            <a:off x="3962400" y="3105406"/>
            <a:ext cx="745036" cy="323594"/>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_tradnl"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9526" y="3011269"/>
            <a:ext cx="7901074" cy="646331"/>
          </a:xfrm>
          <a:prstGeom prst="rect">
            <a:avLst/>
          </a:prstGeom>
          <a:noFill/>
        </p:spPr>
        <p:txBody>
          <a:bodyPr wrap="none" rtlCol="0">
            <a:spAutoFit/>
          </a:bodyPr>
          <a:lstStyle/>
          <a:p>
            <a:r>
              <a:rPr lang="en-IE" sz="3600" b="1" dirty="0" smtClean="0"/>
              <a:t>http://bitshara.bit/admin/host.php</a:t>
            </a:r>
            <a:endParaRPr lang="en-IE" sz="3600" b="1"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3" name="Picture 2" descr="2265228.png"/>
          <p:cNvPicPr>
            <a:picLocks noChangeAspect="1"/>
          </p:cNvPicPr>
          <p:nvPr/>
        </p:nvPicPr>
        <p:blipFill>
          <a:blip r:embed="rId3" cstate="print"/>
          <a:stretch>
            <a:fillRect/>
          </a:stretch>
        </p:blipFill>
        <p:spPr>
          <a:xfrm>
            <a:off x="637083" y="304800"/>
            <a:ext cx="7821117" cy="6258799"/>
          </a:xfrm>
          <a:prstGeom prst="rect">
            <a:avLst/>
          </a:prstGeom>
        </p:spPr>
      </p:pic>
      <p:sp>
        <p:nvSpPr>
          <p:cNvPr id="4" name="Rectangle 3"/>
          <p:cNvSpPr/>
          <p:nvPr/>
        </p:nvSpPr>
        <p:spPr bwMode="auto">
          <a:xfrm>
            <a:off x="1643805" y="3739978"/>
            <a:ext cx="2631989" cy="432487"/>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_tradnl"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6" name="Picture 5" descr="Wallet_NG4m.png"/>
          <p:cNvPicPr>
            <a:picLocks noChangeAspect="1"/>
          </p:cNvPicPr>
          <p:nvPr/>
        </p:nvPicPr>
        <p:blipFill>
          <a:blip r:embed="rId3" cstate="print"/>
          <a:stretch>
            <a:fillRect/>
          </a:stretch>
        </p:blipFill>
        <p:spPr>
          <a:xfrm>
            <a:off x="152400" y="1676400"/>
            <a:ext cx="8707523" cy="3661625"/>
          </a:xfrm>
          <a:prstGeom prst="rect">
            <a:avLst/>
          </a:prstGeom>
        </p:spPr>
      </p:pic>
      <p:sp>
        <p:nvSpPr>
          <p:cNvPr id="7" name="Rectangle 6"/>
          <p:cNvSpPr/>
          <p:nvPr/>
        </p:nvSpPr>
        <p:spPr bwMode="auto">
          <a:xfrm>
            <a:off x="2230521" y="4580239"/>
            <a:ext cx="1569308" cy="383059"/>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_tradnl"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6" name="Picture 5" descr="2255182.png"/>
          <p:cNvPicPr>
            <a:picLocks noChangeAspect="1"/>
          </p:cNvPicPr>
          <p:nvPr/>
        </p:nvPicPr>
        <p:blipFill>
          <a:blip r:embed="rId3" cstate="print"/>
          <a:stretch>
            <a:fillRect/>
          </a:stretch>
        </p:blipFill>
        <p:spPr>
          <a:xfrm>
            <a:off x="685800" y="627780"/>
            <a:ext cx="7887801" cy="6230220"/>
          </a:xfrm>
          <a:prstGeom prst="rect">
            <a:avLst/>
          </a:prstGeom>
        </p:spPr>
      </p:pic>
      <p:sp>
        <p:nvSpPr>
          <p:cNvPr id="8" name="Rectangle 7"/>
          <p:cNvSpPr/>
          <p:nvPr/>
        </p:nvSpPr>
        <p:spPr bwMode="auto">
          <a:xfrm>
            <a:off x="2971800" y="6019800"/>
            <a:ext cx="1066800" cy="3810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s-ES_tradnl"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graphicFrame>
        <p:nvGraphicFramePr>
          <p:cNvPr id="3" name="Diagram 2"/>
          <p:cNvGraphicFramePr/>
          <p:nvPr/>
        </p:nvGraphicFramePr>
        <p:xfrm>
          <a:off x="53787" y="663388"/>
          <a:ext cx="8910918" cy="5647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p:cNvSpPr/>
          <p:nvPr/>
        </p:nvSpPr>
        <p:spPr bwMode="auto">
          <a:xfrm>
            <a:off x="-1004046" y="2187388"/>
            <a:ext cx="3370730" cy="2277036"/>
          </a:xfrm>
          <a:prstGeom prst="rect">
            <a:avLst/>
          </a:prstGeom>
          <a:solidFill>
            <a:schemeClr val="bg1">
              <a:lumMod val="50000"/>
              <a:lumOff val="50000"/>
            </a:schemeClr>
          </a:solidFill>
          <a:ln w="635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
        <p:nvSpPr>
          <p:cNvPr id="5" name="Rectangle 4"/>
          <p:cNvSpPr/>
          <p:nvPr/>
        </p:nvSpPr>
        <p:spPr bwMode="auto">
          <a:xfrm>
            <a:off x="6696636" y="2303929"/>
            <a:ext cx="3370730" cy="2277036"/>
          </a:xfrm>
          <a:prstGeom prst="rect">
            <a:avLst/>
          </a:prstGeom>
          <a:solidFill>
            <a:schemeClr val="bg1">
              <a:lumMod val="50000"/>
              <a:lumOff val="50000"/>
            </a:schemeClr>
          </a:solidFill>
          <a:ln w="635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graphicFrame>
        <p:nvGraphicFramePr>
          <p:cNvPr id="3" name="Diagram 2"/>
          <p:cNvGraphicFramePr/>
          <p:nvPr/>
        </p:nvGraphicFramePr>
        <p:xfrm>
          <a:off x="53787" y="663388"/>
          <a:ext cx="8910918" cy="5647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p:cNvSpPr/>
          <p:nvPr/>
        </p:nvSpPr>
        <p:spPr bwMode="auto">
          <a:xfrm>
            <a:off x="6696636" y="2303929"/>
            <a:ext cx="3370730" cy="2277036"/>
          </a:xfrm>
          <a:prstGeom prst="rect">
            <a:avLst/>
          </a:prstGeom>
          <a:solidFill>
            <a:schemeClr val="bg1">
              <a:lumMod val="50000"/>
              <a:lumOff val="50000"/>
            </a:schemeClr>
          </a:solidFill>
          <a:ln w="635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IE" sz="1600" b="1" i="0" u="none" strike="noStrike" cap="none" normalizeH="0" baseline="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graphicFrame>
        <p:nvGraphicFramePr>
          <p:cNvPr id="3" name="Diagram 2"/>
          <p:cNvGraphicFramePr/>
          <p:nvPr/>
        </p:nvGraphicFramePr>
        <p:xfrm>
          <a:off x="53787" y="663388"/>
          <a:ext cx="8910918" cy="5647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1026" name="Picture 2" descr="C:\Users\robert_mcardle\Desktop\1.bmp"/>
          <p:cNvPicPr>
            <a:picLocks noChangeAspect="1" noChangeArrowheads="1"/>
          </p:cNvPicPr>
          <p:nvPr/>
        </p:nvPicPr>
        <p:blipFill>
          <a:blip r:embed="rId3" cstate="print"/>
          <a:srcRect/>
          <a:stretch>
            <a:fillRect/>
          </a:stretch>
        </p:blipFill>
        <p:spPr bwMode="auto">
          <a:xfrm>
            <a:off x="0" y="1597755"/>
            <a:ext cx="9144000" cy="3662489"/>
          </a:xfrm>
          <a:prstGeom prst="rect">
            <a:avLst/>
          </a:prstGeom>
          <a:noFill/>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5" descr="http://farm4.static.flickr.com/3273/3006780451_86a22b8ae9_z.jpg"/>
          <p:cNvPicPr>
            <a:picLocks noChangeAspect="1" noChangeArrowheads="1"/>
          </p:cNvPicPr>
          <p:nvPr/>
        </p:nvPicPr>
        <p:blipFill>
          <a:blip r:embed="rId3" cstate="print"/>
          <a:srcRect/>
          <a:stretch>
            <a:fillRect/>
          </a:stretch>
        </p:blipFill>
        <p:spPr bwMode="auto">
          <a:xfrm>
            <a:off x="0" y="0"/>
            <a:ext cx="9209088"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6386" name="Picture 2" descr="http://upload.wikimedia.org/wikipedia/commons/5/50/Bitcoin.png"/>
          <p:cNvPicPr>
            <a:picLocks noChangeAspect="1" noChangeArrowheads="1"/>
          </p:cNvPicPr>
          <p:nvPr/>
        </p:nvPicPr>
        <p:blipFill>
          <a:blip r:embed="rId3" cstate="print"/>
          <a:srcRect/>
          <a:stretch>
            <a:fillRect/>
          </a:stretch>
        </p:blipFill>
        <p:spPr bwMode="auto">
          <a:xfrm>
            <a:off x="533401" y="533400"/>
            <a:ext cx="1996266" cy="1981200"/>
          </a:xfrm>
          <a:prstGeom prst="rect">
            <a:avLst/>
          </a:prstGeom>
          <a:noFill/>
        </p:spPr>
      </p:pic>
      <p:pic>
        <p:nvPicPr>
          <p:cNvPr id="16388" name="Picture 4" descr="http://upload.wikimedia.org/wikipedia/commons/8/8f/Tor_project_logo_hq.png"/>
          <p:cNvPicPr>
            <a:picLocks noChangeAspect="1" noChangeArrowheads="1"/>
          </p:cNvPicPr>
          <p:nvPr/>
        </p:nvPicPr>
        <p:blipFill>
          <a:blip r:embed="rId4" cstate="print"/>
          <a:srcRect/>
          <a:stretch>
            <a:fillRect/>
          </a:stretch>
        </p:blipFill>
        <p:spPr bwMode="auto">
          <a:xfrm>
            <a:off x="2895600" y="685800"/>
            <a:ext cx="2402581" cy="1524000"/>
          </a:xfrm>
          <a:prstGeom prst="rect">
            <a:avLst/>
          </a:prstGeom>
          <a:noFill/>
        </p:spPr>
      </p:pic>
      <p:pic>
        <p:nvPicPr>
          <p:cNvPr id="16390" name="Picture 6" descr="http://upload.wikimedia.org/wikipedia/commons/thumb/8/87/Arduino_Logo.svg/720px-Arduino_Logo.svg.png"/>
          <p:cNvPicPr>
            <a:picLocks noChangeAspect="1" noChangeArrowheads="1"/>
          </p:cNvPicPr>
          <p:nvPr/>
        </p:nvPicPr>
        <p:blipFill>
          <a:blip r:embed="rId5" cstate="print"/>
          <a:srcRect/>
          <a:stretch>
            <a:fillRect/>
          </a:stretch>
        </p:blipFill>
        <p:spPr bwMode="auto">
          <a:xfrm>
            <a:off x="5943600" y="838200"/>
            <a:ext cx="2351314" cy="1600200"/>
          </a:xfrm>
          <a:prstGeom prst="rect">
            <a:avLst/>
          </a:prstGeom>
          <a:noFill/>
        </p:spPr>
      </p:pic>
      <p:pic>
        <p:nvPicPr>
          <p:cNvPr id="16392" name="Picture 8" descr="http://upload.wikimedia.org/wikipedia/commons/2/2c/Wheel_cipher.png"/>
          <p:cNvPicPr>
            <a:picLocks noChangeAspect="1" noChangeArrowheads="1"/>
          </p:cNvPicPr>
          <p:nvPr/>
        </p:nvPicPr>
        <p:blipFill>
          <a:blip r:embed="rId6" cstate="print"/>
          <a:srcRect/>
          <a:stretch>
            <a:fillRect/>
          </a:stretch>
        </p:blipFill>
        <p:spPr bwMode="auto">
          <a:xfrm>
            <a:off x="609600" y="3048000"/>
            <a:ext cx="4394200" cy="2636520"/>
          </a:xfrm>
          <a:prstGeom prst="rect">
            <a:avLst/>
          </a:prstGeom>
          <a:noFill/>
        </p:spPr>
      </p:pic>
      <p:pic>
        <p:nvPicPr>
          <p:cNvPr id="16394" name="Picture 10" descr="http://icdn3.digitaltrends.com/image/thing-o-matic_product_800.jpg"/>
          <p:cNvPicPr>
            <a:picLocks noChangeAspect="1" noChangeArrowheads="1"/>
          </p:cNvPicPr>
          <p:nvPr/>
        </p:nvPicPr>
        <p:blipFill>
          <a:blip r:embed="rId7" cstate="print"/>
          <a:srcRect/>
          <a:stretch>
            <a:fillRect/>
          </a:stretch>
        </p:blipFill>
        <p:spPr bwMode="auto">
          <a:xfrm>
            <a:off x="4931406" y="2429446"/>
            <a:ext cx="3831594" cy="4123754"/>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386"/>
                                        </p:tgtEl>
                                        <p:attrNameLst>
                                          <p:attrName>style.visibility</p:attrName>
                                        </p:attrNameLst>
                                      </p:cBhvr>
                                      <p:to>
                                        <p:strVal val="visible"/>
                                      </p:to>
                                    </p:set>
                                    <p:animEffect transition="in" filter="fade">
                                      <p:cBhvr>
                                        <p:cTn id="7" dur="500"/>
                                        <p:tgtEl>
                                          <p:spTgt spid="163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388"/>
                                        </p:tgtEl>
                                        <p:attrNameLst>
                                          <p:attrName>style.visibility</p:attrName>
                                        </p:attrNameLst>
                                      </p:cBhvr>
                                      <p:to>
                                        <p:strVal val="visible"/>
                                      </p:to>
                                    </p:set>
                                    <p:animEffect transition="in" filter="fade">
                                      <p:cBhvr>
                                        <p:cTn id="12" dur="500"/>
                                        <p:tgtEl>
                                          <p:spTgt spid="1638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390"/>
                                        </p:tgtEl>
                                        <p:attrNameLst>
                                          <p:attrName>style.visibility</p:attrName>
                                        </p:attrNameLst>
                                      </p:cBhvr>
                                      <p:to>
                                        <p:strVal val="visible"/>
                                      </p:to>
                                    </p:set>
                                    <p:animEffect transition="in" filter="fade">
                                      <p:cBhvr>
                                        <p:cTn id="17" dur="500"/>
                                        <p:tgtEl>
                                          <p:spTgt spid="1639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392"/>
                                        </p:tgtEl>
                                        <p:attrNameLst>
                                          <p:attrName>style.visibility</p:attrName>
                                        </p:attrNameLst>
                                      </p:cBhvr>
                                      <p:to>
                                        <p:strVal val="visible"/>
                                      </p:to>
                                    </p:set>
                                    <p:animEffect transition="in" filter="fade">
                                      <p:cBhvr>
                                        <p:cTn id="22" dur="500"/>
                                        <p:tgtEl>
                                          <p:spTgt spid="1639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394"/>
                                        </p:tgtEl>
                                        <p:attrNameLst>
                                          <p:attrName>style.visibility</p:attrName>
                                        </p:attrNameLst>
                                      </p:cBhvr>
                                      <p:to>
                                        <p:strVal val="visible"/>
                                      </p:to>
                                    </p:set>
                                    <p:animEffect transition="in" filter="fade">
                                      <p:cBhvr>
                                        <p:cTn id="27" dur="500"/>
                                        <p:tgtEl>
                                          <p:spTgt spid="163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548" name="Picture 4" descr="http://findingfourleafclovers.files.wordpress.com/2011/01/dscf0765.jpg"/>
          <p:cNvPicPr>
            <a:picLocks noChangeAspect="1" noChangeArrowheads="1"/>
          </p:cNvPicPr>
          <p:nvPr/>
        </p:nvPicPr>
        <p:blipFill>
          <a:blip r:embed="rId3" cstate="print"/>
          <a:srcRect/>
          <a:stretch>
            <a:fillRect/>
          </a:stretch>
        </p:blipFill>
        <p:spPr bwMode="auto">
          <a:xfrm>
            <a:off x="0" y="0"/>
            <a:ext cx="10096430" cy="6858000"/>
          </a:xfrm>
          <a:prstGeom prst="rect">
            <a:avLst/>
          </a:prstGeom>
          <a:noFill/>
        </p:spPr>
      </p:pic>
      <p:sp>
        <p:nvSpPr>
          <p:cNvPr id="8" name="Title 1"/>
          <p:cNvSpPr>
            <a:spLocks noGrp="1"/>
          </p:cNvSpPr>
          <p:nvPr>
            <p:ph type="ctrTitle"/>
          </p:nvPr>
        </p:nvSpPr>
        <p:spPr>
          <a:xfrm>
            <a:off x="838200" y="2819400"/>
            <a:ext cx="8305800" cy="4038600"/>
          </a:xfrm>
        </p:spPr>
        <p:txBody>
          <a:bodyPr/>
          <a:lstStyle/>
          <a:p>
            <a:r>
              <a:rPr lang="en-IE" dirty="0" smtClean="0">
                <a:solidFill>
                  <a:schemeClr val="tx1"/>
                </a:solidFill>
              </a:rPr>
              <a:t>Cork | Sec </a:t>
            </a:r>
            <a:r>
              <a:rPr lang="en-IE" smtClean="0">
                <a:solidFill>
                  <a:schemeClr val="tx1"/>
                </a:solidFill>
              </a:rPr>
              <a:t>#2</a:t>
            </a:r>
            <a:br>
              <a:rPr lang="en-IE" smtClean="0">
                <a:solidFill>
                  <a:schemeClr val="tx1"/>
                </a:solidFill>
              </a:rPr>
            </a:br>
            <a:r>
              <a:rPr lang="en-IE" smtClean="0">
                <a:solidFill>
                  <a:schemeClr val="tx1"/>
                </a:solidFill>
              </a:rPr>
              <a:t>(AKA DC021353)</a:t>
            </a:r>
            <a:r>
              <a:rPr lang="en-IE" dirty="0" smtClean="0">
                <a:solidFill>
                  <a:schemeClr val="tx1"/>
                </a:solidFill>
              </a:rPr>
              <a:t/>
            </a:r>
            <a:br>
              <a:rPr lang="en-IE" dirty="0" smtClean="0">
                <a:solidFill>
                  <a:schemeClr val="tx1"/>
                </a:solidFill>
              </a:rPr>
            </a:br>
            <a:r>
              <a:rPr lang="en-IE" dirty="0" smtClean="0">
                <a:solidFill>
                  <a:schemeClr val="tx1"/>
                </a:solidFill>
              </a:rPr>
              <a:t/>
            </a:r>
            <a:br>
              <a:rPr lang="en-IE" dirty="0" smtClean="0">
                <a:solidFill>
                  <a:schemeClr val="tx1"/>
                </a:solidFill>
              </a:rPr>
            </a:br>
            <a:r>
              <a:rPr lang="en-IE" dirty="0" smtClean="0">
                <a:solidFill>
                  <a:schemeClr val="tx1"/>
                </a:solidFill>
              </a:rPr>
              <a:t>20:15-??? MORE Socialising </a:t>
            </a:r>
            <a:r>
              <a:rPr lang="en-IE" dirty="0" smtClean="0">
                <a:solidFill>
                  <a:schemeClr val="tx1"/>
                </a:solidFill>
                <a:sym typeface="Wingdings" pitchFamily="2" charset="2"/>
              </a:rPr>
              <a:t></a:t>
            </a:r>
            <a:r>
              <a:rPr lang="en-IE" dirty="0" smtClean="0">
                <a:solidFill>
                  <a:schemeClr val="tx1"/>
                </a:solidFill>
              </a:rPr>
              <a:t/>
            </a:r>
            <a:br>
              <a:rPr lang="en-IE" dirty="0" smtClean="0">
                <a:solidFill>
                  <a:schemeClr val="tx1"/>
                </a:solidFill>
              </a:rPr>
            </a:br>
            <a:r>
              <a:rPr lang="en-IE" dirty="0" smtClean="0">
                <a:solidFill>
                  <a:schemeClr val="tx1"/>
                </a:solidFill>
              </a:rPr>
              <a:t/>
            </a:r>
            <a:br>
              <a:rPr lang="en-IE" dirty="0" smtClean="0">
                <a:solidFill>
                  <a:schemeClr val="tx1"/>
                </a:solidFill>
              </a:rPr>
            </a:br>
            <a:endParaRPr lang="en-IE" dirty="0">
              <a:solidFill>
                <a:schemeClr val="tx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ile:ICANN.svg"/>
          <p:cNvPicPr>
            <a:picLocks noChangeAspect="1" noChangeArrowheads="1"/>
          </p:cNvPicPr>
          <p:nvPr/>
        </p:nvPicPr>
        <p:blipFill>
          <a:blip r:embed="rId3" cstate="print"/>
          <a:srcRect/>
          <a:stretch>
            <a:fillRect/>
          </a:stretch>
        </p:blipFill>
        <p:spPr bwMode="auto">
          <a:xfrm>
            <a:off x="1295400" y="609600"/>
            <a:ext cx="6891127" cy="5486400"/>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14" name="Rectangle 5"/>
          <p:cNvSpPr txBox="1">
            <a:spLocks noChangeArrowheads="1"/>
          </p:cNvSpPr>
          <p:nvPr/>
        </p:nvSpPr>
        <p:spPr>
          <a:xfrm>
            <a:off x="438150" y="1543050"/>
            <a:ext cx="8431213" cy="5124450"/>
          </a:xfrm>
          <a:prstGeom prst="rect">
            <a:avLst/>
          </a:prstGeom>
        </p:spPr>
        <p:txBody>
          <a:bodyPr/>
          <a:lstStyle/>
          <a:p>
            <a:pPr marL="231775" indent="-231775">
              <a:lnSpc>
                <a:spcPct val="90000"/>
              </a:lnSpc>
              <a:spcBef>
                <a:spcPct val="50000"/>
              </a:spcBef>
              <a:buClr>
                <a:schemeClr val="tx2"/>
              </a:buClr>
              <a:buFont typeface="Arial" pitchFamily="34" charset="0"/>
              <a:buChar char="•"/>
              <a:defRPr/>
            </a:pPr>
            <a:endParaRPr lang="en-IE" altLang="zh-CN" sz="2400" b="0" kern="0" dirty="0">
              <a:latin typeface="+mn-lt"/>
              <a:ea typeface="宋体" charset="-122"/>
              <a:cs typeface="+mn-cs"/>
            </a:endParaRPr>
          </a:p>
        </p:txBody>
      </p:sp>
      <p:pic>
        <p:nvPicPr>
          <p:cNvPr id="123906" name="Picture 2" descr="http://hacking.co/wp-content/uploads/2011/05/iana-logo.jpg"/>
          <p:cNvPicPr>
            <a:picLocks noChangeAspect="1" noChangeArrowheads="1"/>
          </p:cNvPicPr>
          <p:nvPr/>
        </p:nvPicPr>
        <p:blipFill>
          <a:blip r:embed="rId3" cstate="print"/>
          <a:srcRect/>
          <a:stretch>
            <a:fillRect/>
          </a:stretch>
        </p:blipFill>
        <p:spPr bwMode="auto">
          <a:xfrm>
            <a:off x="3347864" y="404664"/>
            <a:ext cx="2447925" cy="895350"/>
          </a:xfrm>
          <a:prstGeom prst="rect">
            <a:avLst/>
          </a:prstGeom>
          <a:noFill/>
          <a:ln w="9525">
            <a:noFill/>
            <a:miter lim="800000"/>
            <a:headEnd/>
            <a:tailEnd/>
          </a:ln>
        </p:spPr>
      </p:pic>
      <p:pic>
        <p:nvPicPr>
          <p:cNvPr id="123908" name="Picture 4" descr="http://www.apnic.net/__data/assets/image/0011/5204/RIR_map.png"/>
          <p:cNvPicPr>
            <a:picLocks noChangeAspect="1" noChangeArrowheads="1"/>
          </p:cNvPicPr>
          <p:nvPr/>
        </p:nvPicPr>
        <p:blipFill>
          <a:blip r:embed="rId4" cstate="print"/>
          <a:srcRect/>
          <a:stretch>
            <a:fillRect/>
          </a:stretch>
        </p:blipFill>
        <p:spPr bwMode="auto">
          <a:xfrm>
            <a:off x="395535" y="1412776"/>
            <a:ext cx="8493901" cy="4824536"/>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3906"/>
                                        </p:tgtEl>
                                        <p:attrNameLst>
                                          <p:attrName>style.visibility</p:attrName>
                                        </p:attrNameLst>
                                      </p:cBhvr>
                                      <p:to>
                                        <p:strVal val="visible"/>
                                      </p:to>
                                    </p:set>
                                    <p:animEffect transition="in" filter="fade">
                                      <p:cBhvr>
                                        <p:cTn id="7" dur="500"/>
                                        <p:tgtEl>
                                          <p:spTgt spid="12390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3908"/>
                                        </p:tgtEl>
                                        <p:attrNameLst>
                                          <p:attrName>style.visibility</p:attrName>
                                        </p:attrNameLst>
                                      </p:cBhvr>
                                      <p:to>
                                        <p:strVal val="visible"/>
                                      </p:to>
                                    </p:set>
                                    <p:animEffect transition="in" filter="fade">
                                      <p:cBhvr>
                                        <p:cTn id="12" dur="500"/>
                                        <p:tgtEl>
                                          <p:spTgt spid="1239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37890" name="Picture 2" descr="http://bio3d.colorado.edu/tor/sadocs/dns/dns-1.png"/>
          <p:cNvPicPr>
            <a:picLocks noChangeAspect="1" noChangeArrowheads="1"/>
          </p:cNvPicPr>
          <p:nvPr/>
        </p:nvPicPr>
        <p:blipFill>
          <a:blip r:embed="rId3" cstate="print"/>
          <a:srcRect/>
          <a:stretch>
            <a:fillRect/>
          </a:stretch>
        </p:blipFill>
        <p:spPr bwMode="auto">
          <a:xfrm>
            <a:off x="0" y="932308"/>
            <a:ext cx="9110597" cy="4948518"/>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35842" name="AutoShape 2" descr="http://fr.wallpapersus.com/wallpapers/2012/10/Avatar-Forest-Plants-Film-1050x168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E"/>
          </a:p>
        </p:txBody>
      </p:sp>
      <p:sp>
        <p:nvSpPr>
          <p:cNvPr id="35844" name="AutoShape 4" descr="http://fr.wallpapersus.com/wallpapers/2012/10/Avatar-Forest-Plants-Film-1050x1680.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E"/>
          </a:p>
        </p:txBody>
      </p:sp>
      <p:pic>
        <p:nvPicPr>
          <p:cNvPr id="35845" name="Picture 5" descr="C:\Users\robert_mcardle\Downloads\Avatar-Forest-Plants-Film-1050x1680.jpg"/>
          <p:cNvPicPr>
            <a:picLocks noChangeAspect="1" noChangeArrowheads="1"/>
          </p:cNvPicPr>
          <p:nvPr/>
        </p:nvPicPr>
        <p:blipFill>
          <a:blip r:embed="rId3" cstate="print"/>
          <a:srcRect/>
          <a:stretch>
            <a:fillRect/>
          </a:stretch>
        </p:blipFill>
        <p:spPr bwMode="auto">
          <a:xfrm>
            <a:off x="0" y="571500"/>
            <a:ext cx="9144000" cy="5715000"/>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pic>
        <p:nvPicPr>
          <p:cNvPr id="33794" name="Picture 2" descr="http://wiki.opennicproject.org/Logos/files.xml?action=download&amp;file=mccrea_logo_3.png"/>
          <p:cNvPicPr>
            <a:picLocks noChangeAspect="1" noChangeArrowheads="1"/>
          </p:cNvPicPr>
          <p:nvPr/>
        </p:nvPicPr>
        <p:blipFill>
          <a:blip r:embed="rId3" cstate="print"/>
          <a:srcRect/>
          <a:stretch>
            <a:fillRect/>
          </a:stretch>
        </p:blipFill>
        <p:spPr bwMode="auto">
          <a:xfrm>
            <a:off x="0" y="2169629"/>
            <a:ext cx="9167082" cy="2707154"/>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E"/>
          </a:p>
        </p:txBody>
      </p:sp>
      <p:sp>
        <p:nvSpPr>
          <p:cNvPr id="3" name="Title 2"/>
          <p:cNvSpPr>
            <a:spLocks noGrp="1"/>
          </p:cNvSpPr>
          <p:nvPr>
            <p:ph type="title"/>
          </p:nvPr>
        </p:nvSpPr>
        <p:spPr/>
        <p:txBody>
          <a:bodyPr/>
          <a:lstStyle/>
          <a:p>
            <a:endParaRPr lang="en-IE"/>
          </a:p>
        </p:txBody>
      </p:sp>
      <p:pic>
        <p:nvPicPr>
          <p:cNvPr id="4" name="Picture 3" descr="OpenNIC.png"/>
          <p:cNvPicPr>
            <a:picLocks noChangeAspect="1"/>
          </p:cNvPicPr>
          <p:nvPr/>
        </p:nvPicPr>
        <p:blipFill>
          <a:blip r:embed="rId3" cstate="print"/>
          <a:stretch>
            <a:fillRect/>
          </a:stretch>
        </p:blipFill>
        <p:spPr>
          <a:xfrm>
            <a:off x="0" y="221637"/>
            <a:ext cx="9144000" cy="6414725"/>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4557</TotalTime>
  <Words>4004</Words>
  <Application>Microsoft Office PowerPoint</Application>
  <PresentationFormat>On-screen Show (4:3)</PresentationFormat>
  <Paragraphs>226</Paragraphs>
  <Slides>39</Slides>
  <Notes>39</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Paper</vt:lpstr>
      <vt:lpstr>Slide 1</vt:lpstr>
      <vt:lpstr>A little .bit odd Fun with Alternative Domain Roots</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Cork | Sec #2 (AKA DC021353)  20:15-??? MORE Socialising 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Robert McArdle (RD-EMEA)</dc:creator>
  <cp:lastModifiedBy>Robert McArdle</cp:lastModifiedBy>
  <cp:revision>237</cp:revision>
  <dcterms:created xsi:type="dcterms:W3CDTF">2006-08-16T00:00:00Z</dcterms:created>
  <dcterms:modified xsi:type="dcterms:W3CDTF">2013-08-16T20:10:34Z</dcterms:modified>
</cp:coreProperties>
</file>

<file path=docProps/thumbnail.jpeg>
</file>